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49.xml" ContentType="application/vnd.openxmlformats-officedocument.presentationml.slide+xml"/>
  <Default Extension="bin" ContentType="application/vnd.openxmlformats-officedocument.presentationml.printerSettings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Layouts/slideLayout24.xml" ContentType="application/vnd.openxmlformats-officedocument.presentationml.slideLayout+xml"/>
  <Override PartName="/ppt/theme/theme1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Layouts/slideLayout2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46.xml" ContentType="application/vnd.openxmlformats-officedocument.presentationml.slide+xml"/>
  <Override PartName="/ppt/theme/theme5.xml" ContentType="application/vnd.openxmlformats-officedocument.theme+xml"/>
  <Default Extension="gif" ContentType="image/gif"/>
  <Override PartName="/ppt/slideLayouts/slideLayout1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4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28.xml" ContentType="application/vnd.openxmlformats-officedocument.presentationml.slide+xml"/>
  <Override PartName="/ppt/slides/slide47.xml" ContentType="application/vnd.openxmlformats-officedocument.presentationml.slide+xml"/>
  <Override PartName="/ppt/slideLayouts/slideLayout2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theme/theme6.xml" ContentType="application/vnd.openxmlformats-officedocument.theme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Masters/slideMaster5.xml" ContentType="application/vnd.openxmlformats-officedocument.presentationml.slideMaster+xml"/>
  <Override PartName="/ppt/slides/slide48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Slides/notesSlide10.xml" ContentType="application/vnd.openxmlformats-officedocument.presentationml.notesSlide+xml"/>
  <Override PartName="/docProps/app.xml" ContentType="application/vnd.openxmlformats-officedocument.extended-properties+xml"/>
  <Override PartName="/ppt/notesSlides/notesSlide1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slideLayouts/slideLayout2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1.xml" ContentType="application/vnd.openxmlformats-officedocument.presentationml.slideLayout+xml"/>
  <Default Extension="pdf" ContentType="application/pdf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96" r:id="rId2"/>
    <p:sldMasterId id="2147483684" r:id="rId3"/>
    <p:sldMasterId id="2147483672" r:id="rId4"/>
    <p:sldMasterId id="2147483660" r:id="rId5"/>
  </p:sldMasterIdLst>
  <p:notesMasterIdLst>
    <p:notesMasterId r:id="rId55"/>
  </p:notesMasterIdLst>
  <p:sldIdLst>
    <p:sldId id="256" r:id="rId6"/>
    <p:sldId id="257" r:id="rId7"/>
    <p:sldId id="261" r:id="rId8"/>
    <p:sldId id="264" r:id="rId9"/>
    <p:sldId id="263" r:id="rId10"/>
    <p:sldId id="269" r:id="rId11"/>
    <p:sldId id="270" r:id="rId12"/>
    <p:sldId id="268" r:id="rId13"/>
    <p:sldId id="271" r:id="rId14"/>
    <p:sldId id="266" r:id="rId15"/>
    <p:sldId id="267" r:id="rId16"/>
    <p:sldId id="272" r:id="rId17"/>
    <p:sldId id="260" r:id="rId18"/>
    <p:sldId id="299" r:id="rId19"/>
    <p:sldId id="300" r:id="rId20"/>
    <p:sldId id="301" r:id="rId21"/>
    <p:sldId id="302" r:id="rId22"/>
    <p:sldId id="303" r:id="rId23"/>
    <p:sldId id="304" r:id="rId24"/>
    <p:sldId id="290" r:id="rId25"/>
    <p:sldId id="288" r:id="rId26"/>
    <p:sldId id="289" r:id="rId27"/>
    <p:sldId id="293" r:id="rId28"/>
    <p:sldId id="286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92" r:id="rId40"/>
    <p:sldId id="291" r:id="rId41"/>
    <p:sldId id="287" r:id="rId42"/>
    <p:sldId id="273" r:id="rId43"/>
    <p:sldId id="274" r:id="rId44"/>
    <p:sldId id="296" r:id="rId45"/>
    <p:sldId id="295" r:id="rId46"/>
    <p:sldId id="297" r:id="rId47"/>
    <p:sldId id="305" r:id="rId48"/>
    <p:sldId id="298" r:id="rId49"/>
    <p:sldId id="306" r:id="rId50"/>
    <p:sldId id="307" r:id="rId51"/>
    <p:sldId id="308" r:id="rId52"/>
    <p:sldId id="309" r:id="rId53"/>
    <p:sldId id="258" r:id="rId5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3399FF"/>
    <a:srgbClr val="000000"/>
    <a:srgbClr val="FF0000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4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60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45950-666E-48B3-8E2A-47C526F6924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497F2-698F-4E35-9EDF-32FEFCEBCC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245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E39DBC-974E-4392-BBC1-95AB32E7081D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EEDA944-457B-43D7-A136-30F6037BDA4C}" type="slidenum">
              <a:rPr lang="en-US" sz="1200"/>
              <a:pPr eaLnBrk="1" hangingPunct="1"/>
              <a:t>25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1241D84-2A3E-4CDA-8F5E-CE8298327DA5}" type="slidenum">
              <a:rPr lang="en-US" sz="1200"/>
              <a:pPr eaLnBrk="1" hangingPunct="1"/>
              <a:t>26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447A7BEF-048F-4F2F-89AE-D18679167CA3}" type="slidenum">
              <a:rPr lang="en-US" sz="1200"/>
              <a:pPr eaLnBrk="1" hangingPunct="1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68BEB423-7221-475C-A542-DCB7985C5E14}" type="slidenum">
              <a:rPr lang="en-US" sz="1200"/>
              <a:pPr eaLnBrk="1" hangingPunct="1"/>
              <a:t>28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88AE5EA-B350-4105-980C-0D0B4FAADDC5}" type="slidenum">
              <a:rPr lang="en-US" sz="1200"/>
              <a:pPr eaLnBrk="1" hangingPunct="1"/>
              <a:t>29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F854184-E1B3-4623-967D-1398058CA848}" type="slidenum">
              <a:rPr lang="en-US" sz="1200"/>
              <a:pPr eaLnBrk="1" hangingPunct="1"/>
              <a:t>30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0E6B2AB-0E38-4E7E-8C33-8E41F9A41501}" type="slidenum">
              <a:rPr lang="en-US" sz="1200"/>
              <a:pPr eaLnBrk="1" hangingPunct="1"/>
              <a:t>31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F09D7C3-6091-4189-8060-66BA2F06E234}" type="slidenum">
              <a:rPr lang="en-US" sz="1200"/>
              <a:pPr eaLnBrk="1" hangingPunct="1"/>
              <a:t>32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CD080E-96F5-4A1E-91AC-CFE7863EBA39}" type="slidenum">
              <a:rPr lang="en-US" sz="1200"/>
              <a:pPr eaLnBrk="1" hangingPunct="1"/>
              <a:t>33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C8AB3EA-C2BE-4582-A980-AAD5BF5FB5F9}" type="slidenum">
              <a:rPr lang="en-US" sz="1200"/>
              <a:pPr eaLnBrk="1" hangingPunct="1"/>
              <a:t>34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E39DBC-974E-4392-BBC1-95AB32E7081D}" type="slidenum">
              <a:rPr lang="en-US" smtClean="0"/>
              <a:pPr eaLnBrk="1" hangingPunct="1"/>
              <a:t>6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1086A76-DDDC-4E53-8E94-2A618B47D65D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ECF3FA-FC58-4687-874C-D09B4A26D104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703CC5-686A-47CF-8D7E-8CCBCB166C7B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804E2CA-78DC-4C5B-9377-341EF24AD176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C47AFEB-7CC0-4A3C-9158-CA3C95D7065B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400D6FA-4D9E-4BEA-98E4-81D4EF04A0F5}" type="slidenum">
              <a:rPr lang="en-US" smtClean="0"/>
              <a:pPr eaLnBrk="1" hangingPunct="1"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8BF5C26-896B-4C4A-B0C1-3DFE4FFB09E5}" type="slidenum">
              <a:rPr lang="en-US" smtClean="0"/>
              <a:pPr eaLnBrk="1" hangingPunct="1"/>
              <a:t>23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500129"/>
            <a:ext cx="9144000" cy="135787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294" y="120180"/>
            <a:ext cx="8540925" cy="892324"/>
          </a:xfrm>
        </p:spPr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426" y="1115471"/>
            <a:ext cx="8598042" cy="5010692"/>
          </a:xfrm>
        </p:spPr>
        <p:txBody>
          <a:bodyPr/>
          <a:lstStyle>
            <a:lvl1pPr>
              <a:defRPr sz="2800">
                <a:solidFill>
                  <a:srgbClr val="000000"/>
                </a:solidFill>
              </a:defRPr>
            </a:lvl1pPr>
            <a:lvl2pPr>
              <a:defRPr sz="24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86800" y="647379"/>
            <a:ext cx="457200" cy="365125"/>
          </a:xfrm>
        </p:spPr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2604A-BD9E-F345-9483-695FF201827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BB6E9-2F16-454E-8C6F-3B3C50CD08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85879-39F0-D749-8E4B-85F79BAC91A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01623-132F-8C41-B8F2-A447D0A496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43459-2583-654D-9696-9CA9B42B084D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EA025-A07C-E44D-B958-60EDEB1C5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4326F-67A5-0549-972E-BC8D5DF9F161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5AA50-F883-B648-9139-4D4C37496C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15E08-F342-0549-856F-2CEB788DA75B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E1514-A31C-4846-99C2-0CAD4DB32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df"/><Relationship Id="rId4" Type="http://schemas.openxmlformats.org/officeDocument/2006/relationships/image" Target="../media/image29.png"/><Relationship Id="rId5" Type="http://schemas.openxmlformats.org/officeDocument/2006/relationships/image" Target="../media/image32.png"/><Relationship Id="rId6" Type="http://schemas.openxmlformats.org/officeDocument/2006/relationships/image" Target="../media/image33.pdf"/><Relationship Id="rId7" Type="http://schemas.openxmlformats.org/officeDocument/2006/relationships/image" Target="../media/image34.png"/><Relationship Id="rId8" Type="http://schemas.openxmlformats.org/officeDocument/2006/relationships/image" Target="../media/image30.pdf"/><Relationship Id="rId9" Type="http://schemas.openxmlformats.org/officeDocument/2006/relationships/image" Target="../media/image31.png"/><Relationship Id="rId10" Type="http://schemas.openxmlformats.org/officeDocument/2006/relationships/image" Target="../media/image35.png"/><Relationship Id="rId11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df"/><Relationship Id="rId20" Type="http://schemas.openxmlformats.org/officeDocument/2006/relationships/image" Target="../media/image50.png"/><Relationship Id="rId10" Type="http://schemas.openxmlformats.org/officeDocument/2006/relationships/image" Target="../media/image42.png"/><Relationship Id="rId11" Type="http://schemas.openxmlformats.org/officeDocument/2006/relationships/image" Target="../media/image43.pdf"/><Relationship Id="rId12" Type="http://schemas.openxmlformats.org/officeDocument/2006/relationships/image" Target="../media/image44.png"/><Relationship Id="rId13" Type="http://schemas.openxmlformats.org/officeDocument/2006/relationships/image" Target="../media/image24.pdf"/><Relationship Id="rId14" Type="http://schemas.openxmlformats.org/officeDocument/2006/relationships/image" Target="../media/image25.png"/><Relationship Id="rId15" Type="http://schemas.openxmlformats.org/officeDocument/2006/relationships/image" Target="../media/image45.png"/><Relationship Id="rId16" Type="http://schemas.openxmlformats.org/officeDocument/2006/relationships/image" Target="../media/image46.pdf"/><Relationship Id="rId17" Type="http://schemas.openxmlformats.org/officeDocument/2006/relationships/image" Target="../media/image47.png"/><Relationship Id="rId18" Type="http://schemas.openxmlformats.org/officeDocument/2006/relationships/image" Target="../media/image48.png"/><Relationship Id="rId19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30.pdf"/><Relationship Id="rId4" Type="http://schemas.openxmlformats.org/officeDocument/2006/relationships/image" Target="../media/image31.png"/><Relationship Id="rId5" Type="http://schemas.openxmlformats.org/officeDocument/2006/relationships/image" Target="../media/image28.pdf"/><Relationship Id="rId6" Type="http://schemas.openxmlformats.org/officeDocument/2006/relationships/image" Target="../media/image29.png"/><Relationship Id="rId7" Type="http://schemas.openxmlformats.org/officeDocument/2006/relationships/image" Target="../media/image33.pdf"/><Relationship Id="rId8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image" Target="../media/image57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image" Target="../media/image58.jpe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60.png"/><Relationship Id="rId9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jpeg"/><Relationship Id="rId8" Type="http://schemas.openxmlformats.org/officeDocument/2006/relationships/image" Target="../media/image46.pdf"/><Relationship Id="rId9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30.pdf"/><Relationship Id="rId7" Type="http://schemas.openxmlformats.org/officeDocument/2006/relationships/image" Target="../media/image31.png"/><Relationship Id="rId8" Type="http://schemas.openxmlformats.org/officeDocument/2006/relationships/image" Target="../media/image45.png"/><Relationship Id="rId9" Type="http://schemas.openxmlformats.org/officeDocument/2006/relationships/image" Target="../media/image46.pdf"/><Relationship Id="rId10" Type="http://schemas.openxmlformats.org/officeDocument/2006/relationships/image" Target="../media/image47.png"/><Relationship Id="rId11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30.pdf"/><Relationship Id="rId7" Type="http://schemas.openxmlformats.org/officeDocument/2006/relationships/image" Target="../media/image31.png"/><Relationship Id="rId8" Type="http://schemas.openxmlformats.org/officeDocument/2006/relationships/image" Target="../media/image45.png"/><Relationship Id="rId9" Type="http://schemas.openxmlformats.org/officeDocument/2006/relationships/image" Target="../media/image46.pdf"/><Relationship Id="rId10" Type="http://schemas.openxmlformats.org/officeDocument/2006/relationships/image" Target="../media/image47.png"/><Relationship Id="rId11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df"/><Relationship Id="rId3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4" Type="http://schemas.openxmlformats.org/officeDocument/2006/relationships/image" Target="../media/image74.jpeg"/><Relationship Id="rId5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pdf"/><Relationship Id="rId7" Type="http://schemas.openxmlformats.org/officeDocument/2006/relationships/image" Target="../media/image25.png"/><Relationship Id="rId8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pdf"/><Relationship Id="rId7" Type="http://schemas.openxmlformats.org/officeDocument/2006/relationships/image" Target="../media/image25.png"/><Relationship Id="rId8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df"/><Relationship Id="rId4" Type="http://schemas.openxmlformats.org/officeDocument/2006/relationships/image" Target="../media/image29.png"/><Relationship Id="rId5" Type="http://schemas.openxmlformats.org/officeDocument/2006/relationships/image" Target="../media/image30.pdf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df"/><Relationship Id="rId9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df"/><Relationship Id="rId3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02325"/>
            <a:ext cx="9144000" cy="1314803"/>
          </a:xfrm>
        </p:spPr>
        <p:txBody>
          <a:bodyPr>
            <a:noAutofit/>
          </a:bodyPr>
          <a:lstStyle/>
          <a:p>
            <a:r>
              <a:rPr lang="en-US" b="1" dirty="0" smtClean="0"/>
              <a:t>ThinManager Platform </a:t>
            </a:r>
            <a:r>
              <a:rPr lang="en-US" b="1" dirty="0" smtClean="0"/>
              <a:t>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/>
          <p:cNvGrpSpPr/>
          <p:nvPr/>
        </p:nvGrpSpPr>
        <p:grpSpPr>
          <a:xfrm>
            <a:off x="5961437" y="3604939"/>
            <a:ext cx="2902804" cy="2493179"/>
            <a:chOff x="1425264" y="3651362"/>
            <a:chExt cx="2902804" cy="2493179"/>
          </a:xfrm>
        </p:grpSpPr>
        <p:pic>
          <p:nvPicPr>
            <p:cNvPr id="9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264" y="3651362"/>
              <a:ext cx="2902804" cy="249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TextBox 11"/>
            <p:cNvSpPr txBox="1">
              <a:spLocks noChangeArrowheads="1"/>
            </p:cNvSpPr>
            <p:nvPr/>
          </p:nvSpPr>
          <p:spPr bwMode="auto">
            <a:xfrm>
              <a:off x="1524000" y="3744710"/>
              <a:ext cx="27432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Video Display Server:</a:t>
              </a:r>
            </a:p>
            <a:p>
              <a:pPr algn="ctr" eaLnBrk="1" hangingPunct="1"/>
              <a:r>
                <a:rPr lang="en-US"/>
                <a:t>IP Cameras</a:t>
              </a:r>
            </a:p>
          </p:txBody>
        </p:sp>
        <p:pic>
          <p:nvPicPr>
            <p:cNvPr id="100" name="Picture 99" descr="ip_camera_right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2000723" y="4745967"/>
              <a:ext cx="750472" cy="966126"/>
            </a:xfrm>
            <a:prstGeom prst="rect">
              <a:avLst/>
            </a:prstGeom>
          </p:spPr>
        </p:pic>
        <p:pic>
          <p:nvPicPr>
            <p:cNvPr id="101" name="Picture 100" descr="ip_camera_right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2971800" y="4745967"/>
              <a:ext cx="750472" cy="966126"/>
            </a:xfrm>
            <a:prstGeom prst="rect">
              <a:avLst/>
            </a:prstGeom>
          </p:spPr>
        </p:pic>
      </p:grpSp>
      <p:grpSp>
        <p:nvGrpSpPr>
          <p:cNvPr id="77" name="Group 76"/>
          <p:cNvGrpSpPr/>
          <p:nvPr/>
        </p:nvGrpSpPr>
        <p:grpSpPr>
          <a:xfrm>
            <a:off x="188810" y="3562094"/>
            <a:ext cx="2902804" cy="2493179"/>
            <a:chOff x="4616312" y="1147452"/>
            <a:chExt cx="2902804" cy="2493179"/>
          </a:xfrm>
        </p:grpSpPr>
        <p:pic>
          <p:nvPicPr>
            <p:cNvPr id="80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312" y="1147452"/>
              <a:ext cx="2902804" cy="249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TextBox 10"/>
            <p:cNvSpPr txBox="1">
              <a:spLocks noChangeArrowheads="1"/>
            </p:cNvSpPr>
            <p:nvPr/>
          </p:nvSpPr>
          <p:spPr bwMode="auto">
            <a:xfrm>
              <a:off x="4724400" y="1221348"/>
              <a:ext cx="27432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Shadow Display Server:</a:t>
              </a:r>
            </a:p>
            <a:p>
              <a:pPr algn="ctr" eaLnBrk="1" hangingPunct="1"/>
              <a:r>
                <a:rPr lang="en-US"/>
                <a:t>ThinManager-Ready terminals</a:t>
              </a: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5072501" y="2419799"/>
              <a:ext cx="879302" cy="1020816"/>
              <a:chOff x="5628058" y="2394041"/>
              <a:chExt cx="879302" cy="1020816"/>
            </a:xfrm>
          </p:grpSpPr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28058" y="2394041"/>
                <a:ext cx="879302" cy="722127"/>
              </a:xfrm>
              <a:prstGeom prst="rect">
                <a:avLst/>
              </a:prstGeom>
            </p:spPr>
          </p:pic>
          <p:pic>
            <p:nvPicPr>
              <p:cNvPr id="88" name="Picture 87" descr="thin_client_gray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6"/>
                  <a:stretch>
                    <a:fillRect/>
                  </a:stretch>
                </p:blipFill>
              </mc:Choice>
              <mc:Fallback>
                <p:blipFill>
                  <a:blip r:embed="rId7"/>
                  <a:stretch>
                    <a:fillRect/>
                  </a:stretch>
                </p:blipFill>
              </mc:Fallback>
            </mc:AlternateContent>
            <p:spPr>
              <a:xfrm>
                <a:off x="5787251" y="3183892"/>
                <a:ext cx="560916" cy="230965"/>
              </a:xfrm>
              <a:prstGeom prst="rect">
                <a:avLst/>
              </a:prstGeom>
            </p:spPr>
          </p:pic>
        </p:grpSp>
        <p:grpSp>
          <p:nvGrpSpPr>
            <p:cNvPr id="83" name="Group 82"/>
            <p:cNvGrpSpPr/>
            <p:nvPr/>
          </p:nvGrpSpPr>
          <p:grpSpPr>
            <a:xfrm>
              <a:off x="6215317" y="2419799"/>
              <a:ext cx="879302" cy="1020816"/>
              <a:chOff x="5628058" y="2394041"/>
              <a:chExt cx="879302" cy="1020816"/>
            </a:xfrm>
          </p:grpSpPr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28058" y="2394041"/>
                <a:ext cx="879302" cy="722127"/>
              </a:xfrm>
              <a:prstGeom prst="rect">
                <a:avLst/>
              </a:prstGeom>
            </p:spPr>
          </p:pic>
          <p:pic>
            <p:nvPicPr>
              <p:cNvPr id="86" name="Picture 85" descr="thin_client_gray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6"/>
                  <a:stretch>
                    <a:fillRect/>
                  </a:stretch>
                </p:blipFill>
              </mc:Choice>
              <mc:Fallback>
                <p:blipFill>
                  <a:blip r:embed="rId7"/>
                  <a:stretch>
                    <a:fillRect/>
                  </a:stretch>
                </p:blipFill>
              </mc:Fallback>
            </mc:AlternateContent>
            <p:spPr>
              <a:xfrm>
                <a:off x="5787251" y="3183892"/>
                <a:ext cx="560916" cy="230965"/>
              </a:xfrm>
              <a:prstGeom prst="rect">
                <a:avLst/>
              </a:prstGeom>
            </p:spPr>
          </p:pic>
        </p:grpSp>
      </p:grpSp>
      <p:grpSp>
        <p:nvGrpSpPr>
          <p:cNvPr id="12" name="Group 11"/>
          <p:cNvGrpSpPr/>
          <p:nvPr/>
        </p:nvGrpSpPr>
        <p:grpSpPr>
          <a:xfrm>
            <a:off x="5524340" y="1078784"/>
            <a:ext cx="2902804" cy="2493179"/>
            <a:chOff x="1425264" y="1147452"/>
            <a:chExt cx="2902804" cy="2493179"/>
          </a:xfrm>
        </p:grpSpPr>
        <p:pic>
          <p:nvPicPr>
            <p:cNvPr id="62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264" y="1147452"/>
              <a:ext cx="2902804" cy="249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Box 9"/>
            <p:cNvSpPr txBox="1">
              <a:spLocks noChangeArrowheads="1"/>
            </p:cNvSpPr>
            <p:nvPr/>
          </p:nvSpPr>
          <p:spPr bwMode="auto">
            <a:xfrm>
              <a:off x="1524000" y="1221348"/>
              <a:ext cx="274320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Terminal Server Display Server:</a:t>
              </a:r>
            </a:p>
            <a:p>
              <a:pPr algn="ctr" eaLnBrk="1" hangingPunct="1"/>
              <a:r>
                <a:rPr lang="en-US"/>
                <a:t>Terminal Servers</a:t>
              </a:r>
            </a:p>
          </p:txBody>
        </p:sp>
        <p:pic>
          <p:nvPicPr>
            <p:cNvPr id="64" name="Picture 63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2199282" y="2262468"/>
              <a:ext cx="644997" cy="921424"/>
            </a:xfrm>
            <a:prstGeom prst="rect">
              <a:avLst/>
            </a:prstGeom>
          </p:spPr>
        </p:pic>
        <p:pic>
          <p:nvPicPr>
            <p:cNvPr id="65" name="Picture 64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2573101" y="2414868"/>
              <a:ext cx="644997" cy="921424"/>
            </a:xfrm>
            <a:prstGeom prst="rect">
              <a:avLst/>
            </a:prstGeom>
          </p:spPr>
        </p:pic>
        <p:pic>
          <p:nvPicPr>
            <p:cNvPr id="66" name="Picture 65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2928732" y="2590417"/>
              <a:ext cx="644997" cy="921424"/>
            </a:xfrm>
            <a:prstGeom prst="rect">
              <a:avLst/>
            </a:prstGeom>
          </p:spPr>
        </p:pic>
      </p:grpSp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Display Linkage to Owner</a:t>
            </a:r>
          </a:p>
        </p:txBody>
      </p:sp>
      <p:sp>
        <p:nvSpPr>
          <p:cNvPr id="91" name="Rectangle 90"/>
          <p:cNvSpPr/>
          <p:nvPr/>
        </p:nvSpPr>
        <p:spPr>
          <a:xfrm>
            <a:off x="5721020" y="2342100"/>
            <a:ext cx="7620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96" name="Rectangle 95"/>
          <p:cNvSpPr/>
          <p:nvPr/>
        </p:nvSpPr>
        <p:spPr>
          <a:xfrm>
            <a:off x="687305" y="4886953"/>
            <a:ext cx="798360" cy="438341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840371" y="4886953"/>
            <a:ext cx="772319" cy="43834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pic>
        <p:nvPicPr>
          <p:cNvPr id="10261" name="Picture 7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3295" y="3316739"/>
            <a:ext cx="962025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7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97025"/>
            <a:ext cx="3467100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Rectangle 73"/>
          <p:cNvSpPr/>
          <p:nvPr/>
        </p:nvSpPr>
        <p:spPr bwMode="auto">
          <a:xfrm>
            <a:off x="2141537" y="2298700"/>
            <a:ext cx="7620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1328738" y="2308225"/>
            <a:ext cx="762000" cy="5334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15938" y="2311400"/>
            <a:ext cx="762000" cy="5334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3543300" y="3664341"/>
            <a:ext cx="762000" cy="5334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7412056" y="2611051"/>
            <a:ext cx="762000" cy="5334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102" name="Rectangle 101"/>
          <p:cNvSpPr/>
          <p:nvPr/>
        </p:nvSpPr>
        <p:spPr bwMode="auto">
          <a:xfrm>
            <a:off x="3543300" y="4284867"/>
            <a:ext cx="762000" cy="5334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  <a:lumMod val="5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cxnSp>
        <p:nvCxnSpPr>
          <p:cNvPr id="84" name="Straight Arrow Connector 83"/>
          <p:cNvCxnSpPr>
            <a:stCxn id="71" idx="2"/>
            <a:endCxn id="78" idx="3"/>
          </p:cNvCxnSpPr>
          <p:nvPr/>
        </p:nvCxnSpPr>
        <p:spPr bwMode="auto">
          <a:xfrm flipH="1">
            <a:off x="4305300" y="3144451"/>
            <a:ext cx="3487756" cy="786590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66" name="Group 60"/>
          <p:cNvGrpSpPr>
            <a:grpSpLocks/>
          </p:cNvGrpSpPr>
          <p:nvPr/>
        </p:nvGrpSpPr>
        <p:grpSpPr bwMode="auto">
          <a:xfrm>
            <a:off x="896938" y="2565400"/>
            <a:ext cx="4824082" cy="2612232"/>
            <a:chOff x="897468" y="2565404"/>
            <a:chExt cx="4824080" cy="2611878"/>
          </a:xfrm>
        </p:grpSpPr>
        <p:cxnSp>
          <p:nvCxnSpPr>
            <p:cNvPr id="92" name="Straight Arrow Connector 91"/>
            <p:cNvCxnSpPr>
              <a:stCxn id="96" idx="0"/>
              <a:endCxn id="76" idx="2"/>
            </p:cNvCxnSpPr>
            <p:nvPr/>
          </p:nvCxnSpPr>
          <p:spPr>
            <a:xfrm flipH="1" flipV="1">
              <a:off x="897468" y="2844766"/>
              <a:ext cx="189547" cy="2041876"/>
            </a:xfrm>
            <a:prstGeom prst="straightConnector1">
              <a:avLst/>
            </a:prstGeom>
            <a:ln w="635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>
              <a:stCxn id="97" idx="0"/>
              <a:endCxn id="75" idx="2"/>
            </p:cNvCxnSpPr>
            <p:nvPr/>
          </p:nvCxnSpPr>
          <p:spPr>
            <a:xfrm flipH="1" flipV="1">
              <a:off x="1710268" y="2841592"/>
              <a:ext cx="516793" cy="2045051"/>
            </a:xfrm>
            <a:prstGeom prst="straightConnector1">
              <a:avLst/>
            </a:prstGeom>
            <a:ln w="635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/>
            <p:cNvCxnSpPr>
              <a:stCxn id="91" idx="1"/>
              <a:endCxn id="74" idx="3"/>
            </p:cNvCxnSpPr>
            <p:nvPr/>
          </p:nvCxnSpPr>
          <p:spPr>
            <a:xfrm flipH="1" flipV="1">
              <a:off x="2904066" y="2565404"/>
              <a:ext cx="2817482" cy="43394"/>
            </a:xfrm>
            <a:prstGeom prst="straightConnector1">
              <a:avLst/>
            </a:prstGeom>
            <a:ln w="635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>
              <a:stCxn id="97" idx="3"/>
              <a:endCxn id="58" idx="1"/>
            </p:cNvCxnSpPr>
            <p:nvPr/>
          </p:nvCxnSpPr>
          <p:spPr>
            <a:xfrm>
              <a:off x="2613219" y="5105784"/>
              <a:ext cx="930610" cy="71498"/>
            </a:xfrm>
            <a:prstGeom prst="straightConnector1">
              <a:avLst/>
            </a:prstGeom>
            <a:ln w="635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/>
          <p:cNvSpPr/>
          <p:nvPr/>
        </p:nvSpPr>
        <p:spPr>
          <a:xfrm>
            <a:off x="3543300" y="4904607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103" name="Rectangle 102"/>
          <p:cNvSpPr/>
          <p:nvPr/>
        </p:nvSpPr>
        <p:spPr bwMode="auto">
          <a:xfrm>
            <a:off x="6525368" y="5242879"/>
            <a:ext cx="762000" cy="5334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  <a:lumMod val="5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cxnSp>
        <p:nvCxnSpPr>
          <p:cNvPr id="104" name="Straight Arrow Connector 103"/>
          <p:cNvCxnSpPr>
            <a:stCxn id="103" idx="1"/>
            <a:endCxn id="102" idx="3"/>
          </p:cNvCxnSpPr>
          <p:nvPr/>
        </p:nvCxnSpPr>
        <p:spPr bwMode="auto">
          <a:xfrm flipH="1" flipV="1">
            <a:off x="4305300" y="4551567"/>
            <a:ext cx="2220068" cy="958012"/>
          </a:xfrm>
          <a:prstGeom prst="straightConnector1">
            <a:avLst/>
          </a:prstGeom>
          <a:ln w="6350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6555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283317" y="1478033"/>
            <a:ext cx="5267459" cy="2488663"/>
          </a:xfrm>
          <a:prstGeom prst="rect">
            <a:avLst/>
          </a:prstGeom>
          <a:noFill/>
          <a:ln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Display Layout</a:t>
            </a:r>
          </a:p>
        </p:txBody>
      </p:sp>
      <p:pic>
        <p:nvPicPr>
          <p:cNvPr id="11268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3646" y="4751341"/>
            <a:ext cx="21463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Rectangle 73"/>
          <p:cNvSpPr/>
          <p:nvPr/>
        </p:nvSpPr>
        <p:spPr>
          <a:xfrm>
            <a:off x="3190984" y="5254578"/>
            <a:ext cx="7620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463784" y="5279978"/>
            <a:ext cx="762000" cy="5334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grpSp>
        <p:nvGrpSpPr>
          <p:cNvPr id="11290" name="Group 61"/>
          <p:cNvGrpSpPr>
            <a:grpSpLocks/>
          </p:cNvGrpSpPr>
          <p:nvPr/>
        </p:nvGrpSpPr>
        <p:grpSpPr bwMode="auto">
          <a:xfrm>
            <a:off x="587894" y="1951107"/>
            <a:ext cx="2108975" cy="1858962"/>
            <a:chOff x="2609850" y="2012950"/>
            <a:chExt cx="3924300" cy="3460182"/>
          </a:xfrm>
        </p:grpSpPr>
        <p:pic>
          <p:nvPicPr>
            <p:cNvPr id="11299" name="Picture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0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92" name="Group 69"/>
          <p:cNvGrpSpPr>
            <a:grpSpLocks/>
          </p:cNvGrpSpPr>
          <p:nvPr/>
        </p:nvGrpSpPr>
        <p:grpSpPr bwMode="auto">
          <a:xfrm>
            <a:off x="2854009" y="1938407"/>
            <a:ext cx="2108975" cy="1858962"/>
            <a:chOff x="2609850" y="2012950"/>
            <a:chExt cx="3924300" cy="3460182"/>
          </a:xfrm>
        </p:grpSpPr>
        <p:pic>
          <p:nvPicPr>
            <p:cNvPr id="11293" name="Picture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4" name="Picture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5" name="Picture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4" name="Rectangle 93"/>
          <p:cNvSpPr/>
          <p:nvPr/>
        </p:nvSpPr>
        <p:spPr>
          <a:xfrm>
            <a:off x="689494" y="2044769"/>
            <a:ext cx="1885950" cy="130333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dirty="0"/>
          </a:p>
        </p:txBody>
      </p:sp>
      <p:sp>
        <p:nvSpPr>
          <p:cNvPr id="87" name="Rectangle 86"/>
          <p:cNvSpPr/>
          <p:nvPr/>
        </p:nvSpPr>
        <p:spPr bwMode="auto">
          <a:xfrm>
            <a:off x="1645169" y="2059236"/>
            <a:ext cx="925513" cy="5778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(Tiled)</a:t>
            </a:r>
            <a:endParaRPr lang="en-US" sz="1200" dirty="0"/>
          </a:p>
        </p:txBody>
      </p:sp>
      <p:pic>
        <p:nvPicPr>
          <p:cNvPr id="11277" name="Picture 129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0469" y="2997269"/>
            <a:ext cx="3635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3" name="Straight Arrow Connector 132"/>
          <p:cNvCxnSpPr>
            <a:stCxn id="11268" idx="3"/>
          </p:cNvCxnSpPr>
          <p:nvPr/>
        </p:nvCxnSpPr>
        <p:spPr bwMode="auto">
          <a:xfrm flipH="1" flipV="1">
            <a:off x="3416103" y="3367520"/>
            <a:ext cx="363843" cy="1699734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>
            <a:stCxn id="74" idx="0"/>
            <a:endCxn id="87" idx="2"/>
          </p:cNvCxnSpPr>
          <p:nvPr/>
        </p:nvCxnSpPr>
        <p:spPr bwMode="auto">
          <a:xfrm flipH="1" flipV="1">
            <a:off x="2107926" y="2637086"/>
            <a:ext cx="1464058" cy="2617492"/>
          </a:xfrm>
          <a:prstGeom prst="straightConnector1">
            <a:avLst/>
          </a:prstGeom>
          <a:ln w="6350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stCxn id="51" idx="1"/>
            <a:endCxn id="11268" idx="3"/>
          </p:cNvCxnSpPr>
          <p:nvPr/>
        </p:nvCxnSpPr>
        <p:spPr bwMode="auto">
          <a:xfrm flipH="1" flipV="1">
            <a:off x="3779946" y="5067254"/>
            <a:ext cx="2726937" cy="321658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stCxn id="50" idx="1"/>
            <a:endCxn id="11268" idx="3"/>
          </p:cNvCxnSpPr>
          <p:nvPr/>
        </p:nvCxnSpPr>
        <p:spPr bwMode="auto">
          <a:xfrm flipH="1">
            <a:off x="3779946" y="4762847"/>
            <a:ext cx="2726937" cy="304407"/>
          </a:xfrm>
          <a:prstGeom prst="straightConnector1">
            <a:avLst/>
          </a:prstGeom>
          <a:ln w="635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7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6878" y="3528019"/>
            <a:ext cx="962025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"/>
          <p:cNvSpPr/>
          <p:nvPr/>
        </p:nvSpPr>
        <p:spPr bwMode="auto">
          <a:xfrm>
            <a:off x="6506883" y="3875621"/>
            <a:ext cx="762000" cy="5334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506883" y="4496147"/>
            <a:ext cx="762000" cy="5334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  <a:lumMod val="5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51" name="Rectangle 50"/>
          <p:cNvSpPr/>
          <p:nvPr/>
        </p:nvSpPr>
        <p:spPr>
          <a:xfrm>
            <a:off x="6506883" y="5115887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54" name="Rectangle 53"/>
          <p:cNvSpPr/>
          <p:nvPr/>
        </p:nvSpPr>
        <p:spPr bwMode="auto">
          <a:xfrm>
            <a:off x="2969920" y="2044769"/>
            <a:ext cx="1864804" cy="1285876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93" name="Rectangle 92"/>
          <p:cNvSpPr/>
          <p:nvPr/>
        </p:nvSpPr>
        <p:spPr bwMode="auto">
          <a:xfrm>
            <a:off x="3172128" y="1764295"/>
            <a:ext cx="1970088" cy="1377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(Stacked)</a:t>
            </a:r>
            <a:endParaRPr lang="en-US" sz="1200" dirty="0"/>
          </a:p>
        </p:txBody>
      </p:sp>
      <p:cxnSp>
        <p:nvCxnSpPr>
          <p:cNvPr id="44" name="Straight Arrow Connector 43"/>
          <p:cNvCxnSpPr>
            <a:stCxn id="11268" idx="3"/>
          </p:cNvCxnSpPr>
          <p:nvPr/>
        </p:nvCxnSpPr>
        <p:spPr bwMode="auto">
          <a:xfrm flipV="1">
            <a:off x="3779946" y="3094138"/>
            <a:ext cx="173038" cy="1973116"/>
          </a:xfrm>
          <a:prstGeom prst="straightConnector1">
            <a:avLst/>
          </a:prstGeom>
          <a:ln w="635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9" idx="1"/>
            <a:endCxn id="11268" idx="3"/>
          </p:cNvCxnSpPr>
          <p:nvPr/>
        </p:nvCxnSpPr>
        <p:spPr bwMode="auto">
          <a:xfrm flipH="1">
            <a:off x="3779946" y="4142321"/>
            <a:ext cx="2726937" cy="924933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325796" y="5279978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65" name="Rectangle 64"/>
          <p:cNvSpPr/>
          <p:nvPr/>
        </p:nvSpPr>
        <p:spPr>
          <a:xfrm>
            <a:off x="689494" y="2057648"/>
            <a:ext cx="939800" cy="57943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(Tiled)</a:t>
            </a:r>
            <a:endParaRPr lang="en-US" sz="1200" dirty="0"/>
          </a:p>
        </p:txBody>
      </p:sp>
      <p:sp>
        <p:nvSpPr>
          <p:cNvPr id="85" name="Rectangle 84"/>
          <p:cNvSpPr/>
          <p:nvPr/>
        </p:nvSpPr>
        <p:spPr bwMode="auto">
          <a:xfrm>
            <a:off x="694257" y="2678003"/>
            <a:ext cx="935037" cy="638175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(Tiled)</a:t>
            </a:r>
            <a:endParaRPr lang="en-US" sz="1200" dirty="0"/>
          </a:p>
        </p:txBody>
      </p:sp>
      <p:cxnSp>
        <p:nvCxnSpPr>
          <p:cNvPr id="61" name="Straight Arrow Connector 60"/>
          <p:cNvCxnSpPr/>
          <p:nvPr/>
        </p:nvCxnSpPr>
        <p:spPr bwMode="auto">
          <a:xfrm flipH="1" flipV="1">
            <a:off x="1503280" y="2637086"/>
            <a:ext cx="1248039" cy="2874717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>
            <a:stCxn id="76" idx="0"/>
            <a:endCxn id="85" idx="2"/>
          </p:cNvCxnSpPr>
          <p:nvPr/>
        </p:nvCxnSpPr>
        <p:spPr bwMode="auto">
          <a:xfrm flipH="1" flipV="1">
            <a:off x="1161776" y="3316178"/>
            <a:ext cx="683008" cy="1963800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25794" y="1323175"/>
            <a:ext cx="251831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2 Monitors / 1 thin client</a:t>
            </a:r>
            <a:endParaRPr lang="en-US" dirty="0"/>
          </a:p>
        </p:txBody>
      </p:sp>
      <p:sp>
        <p:nvSpPr>
          <p:cNvPr id="88" name="Rectangle 87"/>
          <p:cNvSpPr/>
          <p:nvPr/>
        </p:nvSpPr>
        <p:spPr bwMode="auto">
          <a:xfrm>
            <a:off x="3416103" y="1708219"/>
            <a:ext cx="1870075" cy="12763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(Stacked)</a:t>
            </a:r>
            <a:endParaRPr lang="en-US" sz="1200" dirty="0"/>
          </a:p>
        </p:txBody>
      </p:sp>
      <p:cxnSp>
        <p:nvCxnSpPr>
          <p:cNvPr id="40" name="Straight Arrow Connector 39"/>
          <p:cNvCxnSpPr>
            <a:stCxn id="11268" idx="3"/>
            <a:endCxn id="88" idx="2"/>
          </p:cNvCxnSpPr>
          <p:nvPr/>
        </p:nvCxnSpPr>
        <p:spPr bwMode="auto">
          <a:xfrm flipV="1">
            <a:off x="3779946" y="2984569"/>
            <a:ext cx="571195" cy="2082685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3673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Display Layout Options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Stacked</a:t>
            </a:r>
            <a:r>
              <a:rPr lang="en-US" sz="2800" dirty="0" smtClean="0"/>
              <a:t> Selection – keyboard key combination, screen edge, drop down selector</a:t>
            </a:r>
          </a:p>
          <a:p>
            <a:r>
              <a:rPr lang="en-US" sz="2800" dirty="0" smtClean="0"/>
              <a:t>Display Tiling – 2 to 25 Displays</a:t>
            </a:r>
          </a:p>
          <a:p>
            <a:r>
              <a:rPr lang="en-US" sz="2800" dirty="0" err="1" smtClean="0"/>
              <a:t>MultiMonitor</a:t>
            </a:r>
            <a:r>
              <a:rPr lang="en-US" sz="2800" dirty="0" smtClean="0"/>
              <a:t> – Display spanning, screening &amp; moving</a:t>
            </a:r>
          </a:p>
          <a:p>
            <a:r>
              <a:rPr lang="en-US" sz="2800" dirty="0" err="1" smtClean="0"/>
              <a:t>MultiSession</a:t>
            </a:r>
            <a:r>
              <a:rPr lang="en-US" sz="2800" dirty="0" smtClean="0"/>
              <a:t> Screen Saver – Stacked Display cycling</a:t>
            </a:r>
          </a:p>
          <a:p>
            <a:r>
              <a:rPr lang="en-US" sz="2800" dirty="0" smtClean="0"/>
              <a:t>IP Camera Overlays – part of Display Client definitions</a:t>
            </a:r>
          </a:p>
          <a:p>
            <a:r>
              <a:rPr lang="en-US" sz="2800" dirty="0" smtClean="0"/>
              <a:t>Integrate In with ActiveX Component – for Application Interaction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293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89775" y="4133290"/>
            <a:ext cx="7662441" cy="12732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6275" y="3980890"/>
            <a:ext cx="7662441" cy="12732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731851" y="3650665"/>
            <a:ext cx="644997" cy="921424"/>
          </a:xfrm>
          <a:prstGeom prst="rect">
            <a:avLst/>
          </a:prstGeom>
        </p:spPr>
      </p:pic>
      <p:pic>
        <p:nvPicPr>
          <p:cNvPr id="7" name="Picture 6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7105670" y="3803065"/>
            <a:ext cx="644997" cy="921424"/>
          </a:xfrm>
          <a:prstGeom prst="rect">
            <a:avLst/>
          </a:prstGeom>
        </p:spPr>
      </p:pic>
      <p:pic>
        <p:nvPicPr>
          <p:cNvPr id="8" name="Picture 7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7461301" y="3978614"/>
            <a:ext cx="644997" cy="921424"/>
          </a:xfrm>
          <a:prstGeom prst="rect">
            <a:avLst/>
          </a:prstGeom>
        </p:spPr>
      </p:pic>
      <p:pic>
        <p:nvPicPr>
          <p:cNvPr id="13" name="Picture 12" descr="ip_camera_righ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 flipH="1">
            <a:off x="956618" y="4295966"/>
            <a:ext cx="375236" cy="483063"/>
          </a:xfrm>
          <a:prstGeom prst="rect">
            <a:avLst/>
          </a:prstGeom>
        </p:spPr>
      </p:pic>
      <p:pic>
        <p:nvPicPr>
          <p:cNvPr id="14" name="Picture 13" descr="ip_camera_righ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 flipH="1">
            <a:off x="1333779" y="4412493"/>
            <a:ext cx="375236" cy="483063"/>
          </a:xfrm>
          <a:prstGeom prst="rect">
            <a:avLst/>
          </a:prstGeom>
        </p:spPr>
      </p:pic>
      <p:pic>
        <p:nvPicPr>
          <p:cNvPr id="17" name="Picture 16" descr="thin_client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2032735" y="4126277"/>
            <a:ext cx="667857" cy="275000"/>
          </a:xfrm>
          <a:prstGeom prst="rect">
            <a:avLst/>
          </a:prstGeom>
        </p:spPr>
      </p:pic>
      <p:pic>
        <p:nvPicPr>
          <p:cNvPr id="18" name="Picture 17" descr="laptop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4152848" y="4271926"/>
            <a:ext cx="1251724" cy="899676"/>
          </a:xfrm>
          <a:prstGeom prst="rect">
            <a:avLst/>
          </a:prstGeom>
        </p:spPr>
      </p:pic>
      <p:pic>
        <p:nvPicPr>
          <p:cNvPr id="21" name="Picture 20" descr="thin_client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2032735" y="4439272"/>
            <a:ext cx="667857" cy="275000"/>
          </a:xfrm>
          <a:prstGeom prst="rect">
            <a:avLst/>
          </a:prstGeom>
        </p:spPr>
      </p:pic>
      <p:pic>
        <p:nvPicPr>
          <p:cNvPr id="22" name="Picture 21" descr="thin_client2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4331943" y="3518476"/>
            <a:ext cx="198835" cy="658211"/>
          </a:xfrm>
          <a:prstGeom prst="rect">
            <a:avLst/>
          </a:prstGeom>
        </p:spPr>
      </p:pic>
      <p:pic>
        <p:nvPicPr>
          <p:cNvPr id="23" name="Picture 22" descr="thin_client2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4588674" y="3518476"/>
            <a:ext cx="198835" cy="658211"/>
          </a:xfrm>
          <a:prstGeom prst="rect">
            <a:avLst/>
          </a:prstGeom>
        </p:spPr>
      </p:pic>
      <p:pic>
        <p:nvPicPr>
          <p:cNvPr id="24" name="Picture 23" descr="thin_client2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4845405" y="3518476"/>
            <a:ext cx="198835" cy="658211"/>
          </a:xfrm>
          <a:prstGeom prst="rect">
            <a:avLst/>
          </a:prstGeom>
        </p:spPr>
      </p:pic>
      <p:pic>
        <p:nvPicPr>
          <p:cNvPr id="25" name="Picture 24" descr="thin_client2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5102136" y="3518476"/>
            <a:ext cx="198835" cy="658211"/>
          </a:xfrm>
          <a:prstGeom prst="rect">
            <a:avLst/>
          </a:prstGeom>
        </p:spPr>
      </p:pic>
      <p:pic>
        <p:nvPicPr>
          <p:cNvPr id="28" name="Picture 27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673638" y="3940565"/>
            <a:ext cx="644997" cy="921424"/>
          </a:xfrm>
          <a:prstGeom prst="rect">
            <a:avLst/>
          </a:prstGeom>
        </p:spPr>
      </p:pic>
      <p:pic>
        <p:nvPicPr>
          <p:cNvPr id="29" name="Picture 28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047457" y="4092965"/>
            <a:ext cx="644997" cy="921424"/>
          </a:xfrm>
          <a:prstGeom prst="rect">
            <a:avLst/>
          </a:prstGeom>
        </p:spPr>
      </p:pic>
      <p:pic>
        <p:nvPicPr>
          <p:cNvPr id="30" name="Picture 29" descr="ThinManager_50_XLi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3"/>
              <a:stretch>
                <a:fillRect/>
              </a:stretch>
            </p:blipFill>
          </mc:Choice>
          <mc:Fallback>
            <p:blipFill>
              <a:blip r:embed="rId14"/>
              <a:stretch>
                <a:fillRect/>
              </a:stretch>
            </p:blipFill>
          </mc:Fallback>
        </mc:AlternateContent>
        <p:spPr>
          <a:xfrm>
            <a:off x="4342043" y="2562652"/>
            <a:ext cx="958927" cy="898635"/>
          </a:xfrm>
          <a:prstGeom prst="rect">
            <a:avLst/>
          </a:prstGeom>
        </p:spPr>
      </p:pic>
      <p:pic>
        <p:nvPicPr>
          <p:cNvPr id="31" name="Picture 30" descr="ThinManager_VM_logo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07370" y="4562137"/>
            <a:ext cx="602612" cy="602612"/>
          </a:xfrm>
          <a:prstGeom prst="rect">
            <a:avLst/>
          </a:prstGeom>
        </p:spPr>
      </p:pic>
      <p:pic>
        <p:nvPicPr>
          <p:cNvPr id="32" name="Picture 31" descr="thin_client_gra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2032735" y="4759099"/>
            <a:ext cx="667857" cy="275000"/>
          </a:xfrm>
          <a:prstGeom prst="rect">
            <a:avLst/>
          </a:prstGeom>
        </p:spPr>
      </p:pic>
      <p:pic>
        <p:nvPicPr>
          <p:cNvPr id="34" name="Picture 33" descr="ThinManager_50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1022980" y="3638888"/>
            <a:ext cx="660955" cy="520160"/>
          </a:xfrm>
          <a:prstGeom prst="rect">
            <a:avLst/>
          </a:prstGeom>
        </p:spPr>
      </p:pic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Platform Management Tool</a:t>
            </a:r>
            <a:endParaRPr lang="en-US" dirty="0"/>
          </a:p>
        </p:txBody>
      </p:sp>
      <p:pic>
        <p:nvPicPr>
          <p:cNvPr id="37" name="Picture 36" descr="ThinManager_50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2023441" y="3493991"/>
            <a:ext cx="660955" cy="520160"/>
          </a:xfrm>
          <a:prstGeom prst="rect">
            <a:avLst/>
          </a:prstGeom>
        </p:spPr>
      </p:pic>
      <p:pic>
        <p:nvPicPr>
          <p:cNvPr id="38" name="Picture 37" descr="ThinManager_50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5927733" y="3378808"/>
            <a:ext cx="660955" cy="520160"/>
          </a:xfrm>
          <a:prstGeom prst="rect">
            <a:avLst/>
          </a:prstGeom>
        </p:spPr>
      </p:pic>
      <p:pic>
        <p:nvPicPr>
          <p:cNvPr id="39" name="Picture 38" descr="ThinManager_50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7374197" y="3231440"/>
            <a:ext cx="660955" cy="52016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7007046" y="2700169"/>
            <a:ext cx="1395254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Remote Desktop</a:t>
            </a:r>
          </a:p>
          <a:p>
            <a:pPr algn="ctr"/>
            <a:r>
              <a:rPr lang="en-US" sz="1400" dirty="0" smtClean="0"/>
              <a:t>Services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5677666" y="2846719"/>
            <a:ext cx="1161087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VMware</a:t>
            </a:r>
          </a:p>
          <a:p>
            <a:pPr algn="ctr"/>
            <a:r>
              <a:rPr lang="en-US" sz="1400" dirty="0" smtClean="0"/>
              <a:t>Virtualization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856590" y="3292474"/>
            <a:ext cx="993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IP Cameras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1835218" y="2983473"/>
            <a:ext cx="1037399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Industrial</a:t>
            </a:r>
          </a:p>
          <a:p>
            <a:pPr algn="ctr"/>
            <a:r>
              <a:rPr lang="en-US" sz="1400" dirty="0" smtClean="0"/>
              <a:t>Thin Clients</a:t>
            </a:r>
            <a:endParaRPr lang="en-US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4166820" y="2039433"/>
            <a:ext cx="1276247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/>
              <a:t>XLi</a:t>
            </a:r>
            <a:r>
              <a:rPr lang="en-US" sz="1400" dirty="0" smtClean="0"/>
              <a:t> Compatible</a:t>
            </a:r>
          </a:p>
          <a:p>
            <a:pPr algn="ctr"/>
            <a:r>
              <a:rPr lang="en-US" sz="1400" dirty="0" smtClean="0"/>
              <a:t>Office Clients</a:t>
            </a:r>
            <a:endParaRPr lang="en-US" sz="1400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49395" y="4438537"/>
            <a:ext cx="271038" cy="53938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925982" y="4084818"/>
            <a:ext cx="735693" cy="904077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951373" y="2910263"/>
            <a:ext cx="1206741" cy="5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ThinManager</a:t>
            </a:r>
          </a:p>
          <a:p>
            <a:pPr algn="ctr"/>
            <a:r>
              <a:rPr lang="en-US" sz="1400" dirty="0" err="1" smtClean="0"/>
              <a:t>iPad</a:t>
            </a:r>
            <a:r>
              <a:rPr lang="en-US" sz="1400" dirty="0" smtClean="0"/>
              <a:t> &amp; iPhone</a:t>
            </a:r>
          </a:p>
        </p:txBody>
      </p:sp>
      <p:pic>
        <p:nvPicPr>
          <p:cNvPr id="49" name="Picture 48" descr="ThinManager_50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3223959" y="3406938"/>
            <a:ext cx="660955" cy="520160"/>
          </a:xfrm>
          <a:prstGeom prst="rect">
            <a:avLst/>
          </a:prstGeom>
        </p:spPr>
      </p:pic>
      <p:pic>
        <p:nvPicPr>
          <p:cNvPr id="50" name="Picture 49" descr="TM41withVM.bmp"/>
          <p:cNvPicPr>
            <a:picLocks noChangeAspect="1"/>
          </p:cNvPicPr>
          <p:nvPr/>
        </p:nvPicPr>
        <p:blipFill>
          <a:blip r:embed="rId20"/>
          <a:srcRect r="36059" b="15110"/>
          <a:stretch>
            <a:fillRect/>
          </a:stretch>
        </p:blipFill>
        <p:spPr>
          <a:xfrm>
            <a:off x="4367217" y="4327750"/>
            <a:ext cx="766331" cy="53424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539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/>
              <a:t>The Basics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1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ThinManager Failover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1" name="Group 6"/>
          <p:cNvGrpSpPr>
            <a:grpSpLocks/>
          </p:cNvGrpSpPr>
          <p:nvPr/>
        </p:nvGrpSpPr>
        <p:grpSpPr bwMode="auto">
          <a:xfrm>
            <a:off x="762000" y="1676400"/>
            <a:ext cx="1381125" cy="1592263"/>
            <a:chOff x="3744" y="1488"/>
            <a:chExt cx="870" cy="1003"/>
          </a:xfrm>
        </p:grpSpPr>
        <p:pic>
          <p:nvPicPr>
            <p:cNvPr id="29735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6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2" name="Group 10"/>
          <p:cNvGrpSpPr>
            <a:grpSpLocks/>
          </p:cNvGrpSpPr>
          <p:nvPr/>
        </p:nvGrpSpPr>
        <p:grpSpPr bwMode="auto">
          <a:xfrm>
            <a:off x="2209800" y="1676400"/>
            <a:ext cx="1381125" cy="1592263"/>
            <a:chOff x="3744" y="1488"/>
            <a:chExt cx="870" cy="1003"/>
          </a:xfrm>
        </p:grpSpPr>
        <p:pic>
          <p:nvPicPr>
            <p:cNvPr id="29733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4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3" name="Group 13"/>
          <p:cNvGrpSpPr>
            <a:grpSpLocks/>
          </p:cNvGrpSpPr>
          <p:nvPr/>
        </p:nvGrpSpPr>
        <p:grpSpPr bwMode="auto">
          <a:xfrm>
            <a:off x="3657600" y="1676400"/>
            <a:ext cx="1381125" cy="1592263"/>
            <a:chOff x="3744" y="1488"/>
            <a:chExt cx="870" cy="1003"/>
          </a:xfrm>
        </p:grpSpPr>
        <p:pic>
          <p:nvPicPr>
            <p:cNvPr id="29731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2" name="Picture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4" name="Group 16"/>
          <p:cNvGrpSpPr>
            <a:grpSpLocks/>
          </p:cNvGrpSpPr>
          <p:nvPr/>
        </p:nvGrpSpPr>
        <p:grpSpPr bwMode="auto">
          <a:xfrm>
            <a:off x="1524000" y="3429000"/>
            <a:ext cx="1381125" cy="1592263"/>
            <a:chOff x="3744" y="1488"/>
            <a:chExt cx="870" cy="1003"/>
          </a:xfrm>
        </p:grpSpPr>
        <p:pic>
          <p:nvPicPr>
            <p:cNvPr id="29729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0" name="Picture 1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5" name="Group 19"/>
          <p:cNvGrpSpPr>
            <a:grpSpLocks/>
          </p:cNvGrpSpPr>
          <p:nvPr/>
        </p:nvGrpSpPr>
        <p:grpSpPr bwMode="auto">
          <a:xfrm>
            <a:off x="2971800" y="3429000"/>
            <a:ext cx="1381125" cy="1592263"/>
            <a:chOff x="3744" y="1488"/>
            <a:chExt cx="870" cy="1003"/>
          </a:xfrm>
        </p:grpSpPr>
        <p:pic>
          <p:nvPicPr>
            <p:cNvPr id="29727" name="Picture 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8" name="Picture 2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06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194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Text Box 23"/>
          <p:cNvSpPr txBox="1">
            <a:spLocks noChangeArrowheads="1"/>
          </p:cNvSpPr>
          <p:nvPr/>
        </p:nvSpPr>
        <p:spPr bwMode="auto">
          <a:xfrm>
            <a:off x="7696200" y="1828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1</a:t>
            </a:r>
          </a:p>
        </p:txBody>
      </p:sp>
      <p:sp>
        <p:nvSpPr>
          <p:cNvPr id="29708" name="Text Box 24"/>
          <p:cNvSpPr txBox="1">
            <a:spLocks noChangeArrowheads="1"/>
          </p:cNvSpPr>
          <p:nvPr/>
        </p:nvSpPr>
        <p:spPr bwMode="auto">
          <a:xfrm>
            <a:off x="6324600" y="38100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2</a:t>
            </a:r>
          </a:p>
        </p:txBody>
      </p:sp>
      <p:grpSp>
        <p:nvGrpSpPr>
          <p:cNvPr id="29709" name="Group 43"/>
          <p:cNvGrpSpPr>
            <a:grpSpLocks/>
          </p:cNvGrpSpPr>
          <p:nvPr/>
        </p:nvGrpSpPr>
        <p:grpSpPr bwMode="auto">
          <a:xfrm>
            <a:off x="7010400" y="1905000"/>
            <a:ext cx="609600" cy="1066800"/>
            <a:chOff x="4416" y="1200"/>
            <a:chExt cx="384" cy="672"/>
          </a:xfrm>
        </p:grpSpPr>
        <p:sp>
          <p:nvSpPr>
            <p:cNvPr id="29722" name="Rectangle 25"/>
            <p:cNvSpPr>
              <a:spLocks noChangeArrowheads="1"/>
            </p:cNvSpPr>
            <p:nvPr/>
          </p:nvSpPr>
          <p:spPr bwMode="auto">
            <a:xfrm>
              <a:off x="4416" y="1776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3" name="Rectangle 26"/>
            <p:cNvSpPr>
              <a:spLocks noChangeArrowheads="1"/>
            </p:cNvSpPr>
            <p:nvPr/>
          </p:nvSpPr>
          <p:spPr bwMode="auto">
            <a:xfrm>
              <a:off x="4416" y="1632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4" name="Rectangle 27"/>
            <p:cNvSpPr>
              <a:spLocks noChangeArrowheads="1"/>
            </p:cNvSpPr>
            <p:nvPr/>
          </p:nvSpPr>
          <p:spPr bwMode="auto">
            <a:xfrm>
              <a:off x="4416" y="1488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5" name="Rectangle 28"/>
            <p:cNvSpPr>
              <a:spLocks noChangeArrowheads="1"/>
            </p:cNvSpPr>
            <p:nvPr/>
          </p:nvSpPr>
          <p:spPr bwMode="auto">
            <a:xfrm>
              <a:off x="4416" y="1344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6" name="Rectangle 29"/>
            <p:cNvSpPr>
              <a:spLocks noChangeArrowheads="1"/>
            </p:cNvSpPr>
            <p:nvPr/>
          </p:nvSpPr>
          <p:spPr bwMode="auto">
            <a:xfrm>
              <a:off x="4416" y="1200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710" name="Group 42"/>
          <p:cNvGrpSpPr>
            <a:grpSpLocks/>
          </p:cNvGrpSpPr>
          <p:nvPr/>
        </p:nvGrpSpPr>
        <p:grpSpPr bwMode="auto">
          <a:xfrm>
            <a:off x="914400" y="1828800"/>
            <a:ext cx="3962400" cy="2514600"/>
            <a:chOff x="576" y="1152"/>
            <a:chExt cx="2496" cy="1584"/>
          </a:xfrm>
        </p:grpSpPr>
        <p:sp>
          <p:nvSpPr>
            <p:cNvPr id="29717" name="Rectangle 30"/>
            <p:cNvSpPr>
              <a:spLocks noChangeArrowheads="1"/>
            </p:cNvSpPr>
            <p:nvPr/>
          </p:nvSpPr>
          <p:spPr bwMode="auto">
            <a:xfrm>
              <a:off x="576" y="1152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8" name="Rectangle 31"/>
            <p:cNvSpPr>
              <a:spLocks noChangeArrowheads="1"/>
            </p:cNvSpPr>
            <p:nvPr/>
          </p:nvSpPr>
          <p:spPr bwMode="auto">
            <a:xfrm>
              <a:off x="1488" y="1152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9" name="Rectangle 32"/>
            <p:cNvSpPr>
              <a:spLocks noChangeArrowheads="1"/>
            </p:cNvSpPr>
            <p:nvPr/>
          </p:nvSpPr>
          <p:spPr bwMode="auto">
            <a:xfrm>
              <a:off x="2400" y="1152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0" name="Rectangle 33"/>
            <p:cNvSpPr>
              <a:spLocks noChangeArrowheads="1"/>
            </p:cNvSpPr>
            <p:nvPr/>
          </p:nvSpPr>
          <p:spPr bwMode="auto">
            <a:xfrm>
              <a:off x="1056" y="2256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1" name="Rectangle 34"/>
            <p:cNvSpPr>
              <a:spLocks noChangeArrowheads="1"/>
            </p:cNvSpPr>
            <p:nvPr/>
          </p:nvSpPr>
          <p:spPr bwMode="auto">
            <a:xfrm>
              <a:off x="1968" y="2256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41"/>
          <p:cNvGrpSpPr>
            <a:grpSpLocks/>
          </p:cNvGrpSpPr>
          <p:nvPr/>
        </p:nvGrpSpPr>
        <p:grpSpPr bwMode="auto">
          <a:xfrm>
            <a:off x="1447800" y="1981200"/>
            <a:ext cx="5638800" cy="1981200"/>
            <a:chOff x="912" y="1248"/>
            <a:chExt cx="3552" cy="1248"/>
          </a:xfrm>
        </p:grpSpPr>
        <p:sp>
          <p:nvSpPr>
            <p:cNvPr id="29712" name="Line 35"/>
            <p:cNvSpPr>
              <a:spLocks noChangeShapeType="1"/>
            </p:cNvSpPr>
            <p:nvPr/>
          </p:nvSpPr>
          <p:spPr bwMode="auto">
            <a:xfrm flipH="1">
              <a:off x="912" y="1248"/>
              <a:ext cx="3552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3" name="Line 37"/>
            <p:cNvSpPr>
              <a:spLocks noChangeShapeType="1"/>
            </p:cNvSpPr>
            <p:nvPr/>
          </p:nvSpPr>
          <p:spPr bwMode="auto">
            <a:xfrm flipH="1">
              <a:off x="1824" y="1392"/>
              <a:ext cx="2640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4" name="Line 38"/>
            <p:cNvSpPr>
              <a:spLocks noChangeShapeType="1"/>
            </p:cNvSpPr>
            <p:nvPr/>
          </p:nvSpPr>
          <p:spPr bwMode="auto">
            <a:xfrm flipH="1">
              <a:off x="2736" y="1536"/>
              <a:ext cx="1728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5" name="Line 39"/>
            <p:cNvSpPr>
              <a:spLocks noChangeShapeType="1"/>
            </p:cNvSpPr>
            <p:nvPr/>
          </p:nvSpPr>
          <p:spPr bwMode="auto">
            <a:xfrm flipH="1">
              <a:off x="1392" y="1680"/>
              <a:ext cx="3072" cy="816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6" name="Line 40"/>
            <p:cNvSpPr>
              <a:spLocks noChangeShapeType="1"/>
            </p:cNvSpPr>
            <p:nvPr/>
          </p:nvSpPr>
          <p:spPr bwMode="auto">
            <a:xfrm flipH="1">
              <a:off x="2304" y="1824"/>
              <a:ext cx="2160" cy="672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" name="Rectangle 2"/>
          <p:cNvSpPr/>
          <p:nvPr/>
        </p:nvSpPr>
        <p:spPr>
          <a:xfrm>
            <a:off x="956319" y="5304954"/>
            <a:ext cx="429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Sessions start on ThinManager Server 1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5508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ThinManager Failover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762000" y="1676400"/>
            <a:ext cx="1381125" cy="1592263"/>
            <a:chOff x="3744" y="1488"/>
            <a:chExt cx="870" cy="1003"/>
          </a:xfrm>
        </p:grpSpPr>
        <p:pic>
          <p:nvPicPr>
            <p:cNvPr id="30760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6" name="Group 8"/>
          <p:cNvGrpSpPr>
            <a:grpSpLocks/>
          </p:cNvGrpSpPr>
          <p:nvPr/>
        </p:nvGrpSpPr>
        <p:grpSpPr bwMode="auto">
          <a:xfrm>
            <a:off x="2209800" y="1676400"/>
            <a:ext cx="1381125" cy="1592263"/>
            <a:chOff x="3744" y="1488"/>
            <a:chExt cx="870" cy="1003"/>
          </a:xfrm>
        </p:grpSpPr>
        <p:pic>
          <p:nvPicPr>
            <p:cNvPr id="30758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9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7" name="Group 11"/>
          <p:cNvGrpSpPr>
            <a:grpSpLocks/>
          </p:cNvGrpSpPr>
          <p:nvPr/>
        </p:nvGrpSpPr>
        <p:grpSpPr bwMode="auto">
          <a:xfrm>
            <a:off x="3657600" y="1676400"/>
            <a:ext cx="1381125" cy="1592263"/>
            <a:chOff x="3744" y="1488"/>
            <a:chExt cx="870" cy="1003"/>
          </a:xfrm>
        </p:grpSpPr>
        <p:pic>
          <p:nvPicPr>
            <p:cNvPr id="30756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7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8" name="Group 14"/>
          <p:cNvGrpSpPr>
            <a:grpSpLocks/>
          </p:cNvGrpSpPr>
          <p:nvPr/>
        </p:nvGrpSpPr>
        <p:grpSpPr bwMode="auto">
          <a:xfrm>
            <a:off x="1524000" y="3429000"/>
            <a:ext cx="1381125" cy="1592263"/>
            <a:chOff x="3744" y="1488"/>
            <a:chExt cx="870" cy="1003"/>
          </a:xfrm>
        </p:grpSpPr>
        <p:pic>
          <p:nvPicPr>
            <p:cNvPr id="30754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5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29" name="Group 17"/>
          <p:cNvGrpSpPr>
            <a:grpSpLocks/>
          </p:cNvGrpSpPr>
          <p:nvPr/>
        </p:nvGrpSpPr>
        <p:grpSpPr bwMode="auto">
          <a:xfrm>
            <a:off x="2971800" y="3429000"/>
            <a:ext cx="1381125" cy="1592263"/>
            <a:chOff x="3744" y="1488"/>
            <a:chExt cx="870" cy="1003"/>
          </a:xfrm>
        </p:grpSpPr>
        <p:pic>
          <p:nvPicPr>
            <p:cNvPr id="30752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3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30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194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Text Box 21"/>
          <p:cNvSpPr txBox="1">
            <a:spLocks noChangeArrowheads="1"/>
          </p:cNvSpPr>
          <p:nvPr/>
        </p:nvSpPr>
        <p:spPr bwMode="auto">
          <a:xfrm>
            <a:off x="7696200" y="1828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1</a:t>
            </a:r>
          </a:p>
        </p:txBody>
      </p:sp>
      <p:sp>
        <p:nvSpPr>
          <p:cNvPr id="30732" name="Text Box 22"/>
          <p:cNvSpPr txBox="1">
            <a:spLocks noChangeArrowheads="1"/>
          </p:cNvSpPr>
          <p:nvPr/>
        </p:nvSpPr>
        <p:spPr bwMode="auto">
          <a:xfrm>
            <a:off x="6324600" y="38100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2</a:t>
            </a:r>
          </a:p>
        </p:txBody>
      </p:sp>
      <p:grpSp>
        <p:nvGrpSpPr>
          <p:cNvPr id="30733" name="Group 40"/>
          <p:cNvGrpSpPr>
            <a:grpSpLocks/>
          </p:cNvGrpSpPr>
          <p:nvPr/>
        </p:nvGrpSpPr>
        <p:grpSpPr bwMode="auto">
          <a:xfrm>
            <a:off x="7010400" y="1905000"/>
            <a:ext cx="609600" cy="1066800"/>
            <a:chOff x="4416" y="1200"/>
            <a:chExt cx="384" cy="672"/>
          </a:xfrm>
        </p:grpSpPr>
        <p:sp>
          <p:nvSpPr>
            <p:cNvPr id="30747" name="Rectangle 23"/>
            <p:cNvSpPr>
              <a:spLocks noChangeArrowheads="1"/>
            </p:cNvSpPr>
            <p:nvPr/>
          </p:nvSpPr>
          <p:spPr bwMode="auto">
            <a:xfrm>
              <a:off x="4416" y="1776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8" name="Rectangle 24"/>
            <p:cNvSpPr>
              <a:spLocks noChangeArrowheads="1"/>
            </p:cNvSpPr>
            <p:nvPr/>
          </p:nvSpPr>
          <p:spPr bwMode="auto">
            <a:xfrm>
              <a:off x="4416" y="1632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9" name="Rectangle 25"/>
            <p:cNvSpPr>
              <a:spLocks noChangeArrowheads="1"/>
            </p:cNvSpPr>
            <p:nvPr/>
          </p:nvSpPr>
          <p:spPr bwMode="auto">
            <a:xfrm>
              <a:off x="4416" y="1488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0" name="Rectangle 26"/>
            <p:cNvSpPr>
              <a:spLocks noChangeArrowheads="1"/>
            </p:cNvSpPr>
            <p:nvPr/>
          </p:nvSpPr>
          <p:spPr bwMode="auto">
            <a:xfrm>
              <a:off x="4416" y="1344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1" name="Rectangle 27"/>
            <p:cNvSpPr>
              <a:spLocks noChangeArrowheads="1"/>
            </p:cNvSpPr>
            <p:nvPr/>
          </p:nvSpPr>
          <p:spPr bwMode="auto">
            <a:xfrm>
              <a:off x="4416" y="1200"/>
              <a:ext cx="384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914400" y="1828800"/>
            <a:ext cx="3962400" cy="2514600"/>
            <a:chOff x="576" y="1152"/>
            <a:chExt cx="2496" cy="1584"/>
          </a:xfrm>
        </p:grpSpPr>
        <p:sp>
          <p:nvSpPr>
            <p:cNvPr id="30742" name="Rectangle 29"/>
            <p:cNvSpPr>
              <a:spLocks noChangeArrowheads="1"/>
            </p:cNvSpPr>
            <p:nvPr/>
          </p:nvSpPr>
          <p:spPr bwMode="auto">
            <a:xfrm>
              <a:off x="576" y="1152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3" name="Rectangle 30"/>
            <p:cNvSpPr>
              <a:spLocks noChangeArrowheads="1"/>
            </p:cNvSpPr>
            <p:nvPr/>
          </p:nvSpPr>
          <p:spPr bwMode="auto">
            <a:xfrm>
              <a:off x="1488" y="1152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4" name="Rectangle 31"/>
            <p:cNvSpPr>
              <a:spLocks noChangeArrowheads="1"/>
            </p:cNvSpPr>
            <p:nvPr/>
          </p:nvSpPr>
          <p:spPr bwMode="auto">
            <a:xfrm>
              <a:off x="2400" y="1152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5" name="Rectangle 32"/>
            <p:cNvSpPr>
              <a:spLocks noChangeArrowheads="1"/>
            </p:cNvSpPr>
            <p:nvPr/>
          </p:nvSpPr>
          <p:spPr bwMode="auto">
            <a:xfrm>
              <a:off x="1056" y="2256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6" name="Rectangle 33"/>
            <p:cNvSpPr>
              <a:spLocks noChangeArrowheads="1"/>
            </p:cNvSpPr>
            <p:nvPr/>
          </p:nvSpPr>
          <p:spPr bwMode="auto">
            <a:xfrm>
              <a:off x="1968" y="2256"/>
              <a:ext cx="672" cy="48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35" name="Group 34"/>
          <p:cNvGrpSpPr>
            <a:grpSpLocks/>
          </p:cNvGrpSpPr>
          <p:nvPr/>
        </p:nvGrpSpPr>
        <p:grpSpPr bwMode="auto">
          <a:xfrm>
            <a:off x="1447800" y="1981200"/>
            <a:ext cx="5638800" cy="1981200"/>
            <a:chOff x="912" y="1248"/>
            <a:chExt cx="3552" cy="1248"/>
          </a:xfrm>
        </p:grpSpPr>
        <p:sp>
          <p:nvSpPr>
            <p:cNvPr id="30737" name="Line 35"/>
            <p:cNvSpPr>
              <a:spLocks noChangeShapeType="1"/>
            </p:cNvSpPr>
            <p:nvPr/>
          </p:nvSpPr>
          <p:spPr bwMode="auto">
            <a:xfrm flipH="1">
              <a:off x="912" y="1248"/>
              <a:ext cx="3552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8" name="Line 36"/>
            <p:cNvSpPr>
              <a:spLocks noChangeShapeType="1"/>
            </p:cNvSpPr>
            <p:nvPr/>
          </p:nvSpPr>
          <p:spPr bwMode="auto">
            <a:xfrm flipH="1">
              <a:off x="1824" y="1392"/>
              <a:ext cx="2640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9" name="Line 37"/>
            <p:cNvSpPr>
              <a:spLocks noChangeShapeType="1"/>
            </p:cNvSpPr>
            <p:nvPr/>
          </p:nvSpPr>
          <p:spPr bwMode="auto">
            <a:xfrm flipH="1">
              <a:off x="2736" y="1536"/>
              <a:ext cx="1728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0" name="Line 38"/>
            <p:cNvSpPr>
              <a:spLocks noChangeShapeType="1"/>
            </p:cNvSpPr>
            <p:nvPr/>
          </p:nvSpPr>
          <p:spPr bwMode="auto">
            <a:xfrm flipH="1">
              <a:off x="1392" y="1680"/>
              <a:ext cx="3072" cy="816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1" name="Line 39"/>
            <p:cNvSpPr>
              <a:spLocks noChangeShapeType="1"/>
            </p:cNvSpPr>
            <p:nvPr/>
          </p:nvSpPr>
          <p:spPr bwMode="auto">
            <a:xfrm flipH="1">
              <a:off x="2304" y="1824"/>
              <a:ext cx="2160" cy="672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2322" name="AutoShape 50"/>
          <p:cNvSpPr>
            <a:spLocks noChangeArrowheads="1"/>
          </p:cNvSpPr>
          <p:nvPr/>
        </p:nvSpPr>
        <p:spPr bwMode="auto">
          <a:xfrm>
            <a:off x="6019800" y="1524000"/>
            <a:ext cx="1676400" cy="167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16115" y="5288651"/>
            <a:ext cx="4380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Server 1 fails and clients can’t reconnect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0312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2877056" presetClass="entr" presetSubtype="6630566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3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ThinManager Failover</a:t>
            </a:r>
          </a:p>
        </p:txBody>
      </p:sp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0" name="Group 5"/>
          <p:cNvGrpSpPr>
            <a:grpSpLocks/>
          </p:cNvGrpSpPr>
          <p:nvPr/>
        </p:nvGrpSpPr>
        <p:grpSpPr bwMode="auto">
          <a:xfrm>
            <a:off x="762000" y="1676400"/>
            <a:ext cx="1381125" cy="1592263"/>
            <a:chOff x="3744" y="1488"/>
            <a:chExt cx="870" cy="1003"/>
          </a:xfrm>
        </p:grpSpPr>
        <p:pic>
          <p:nvPicPr>
            <p:cNvPr id="31785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6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1" name="Group 8"/>
          <p:cNvGrpSpPr>
            <a:grpSpLocks/>
          </p:cNvGrpSpPr>
          <p:nvPr/>
        </p:nvGrpSpPr>
        <p:grpSpPr bwMode="auto">
          <a:xfrm>
            <a:off x="2209800" y="1676400"/>
            <a:ext cx="1381125" cy="1592263"/>
            <a:chOff x="3744" y="1488"/>
            <a:chExt cx="870" cy="1003"/>
          </a:xfrm>
        </p:grpSpPr>
        <p:pic>
          <p:nvPicPr>
            <p:cNvPr id="31783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4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2" name="Group 11"/>
          <p:cNvGrpSpPr>
            <a:grpSpLocks/>
          </p:cNvGrpSpPr>
          <p:nvPr/>
        </p:nvGrpSpPr>
        <p:grpSpPr bwMode="auto">
          <a:xfrm>
            <a:off x="3657600" y="1676400"/>
            <a:ext cx="1381125" cy="1592263"/>
            <a:chOff x="3744" y="1488"/>
            <a:chExt cx="870" cy="1003"/>
          </a:xfrm>
        </p:grpSpPr>
        <p:pic>
          <p:nvPicPr>
            <p:cNvPr id="31781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2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3" name="Group 14"/>
          <p:cNvGrpSpPr>
            <a:grpSpLocks/>
          </p:cNvGrpSpPr>
          <p:nvPr/>
        </p:nvGrpSpPr>
        <p:grpSpPr bwMode="auto">
          <a:xfrm>
            <a:off x="1524000" y="3429000"/>
            <a:ext cx="1381125" cy="1592263"/>
            <a:chOff x="3744" y="1488"/>
            <a:chExt cx="870" cy="1003"/>
          </a:xfrm>
        </p:grpSpPr>
        <p:pic>
          <p:nvPicPr>
            <p:cNvPr id="31779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0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4" name="Group 17"/>
          <p:cNvGrpSpPr>
            <a:grpSpLocks/>
          </p:cNvGrpSpPr>
          <p:nvPr/>
        </p:nvGrpSpPr>
        <p:grpSpPr bwMode="auto">
          <a:xfrm>
            <a:off x="2971800" y="3429000"/>
            <a:ext cx="1381125" cy="1592263"/>
            <a:chOff x="3744" y="1488"/>
            <a:chExt cx="870" cy="1003"/>
          </a:xfrm>
        </p:grpSpPr>
        <p:pic>
          <p:nvPicPr>
            <p:cNvPr id="31777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78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755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194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Text Box 21"/>
          <p:cNvSpPr txBox="1">
            <a:spLocks noChangeArrowheads="1"/>
          </p:cNvSpPr>
          <p:nvPr/>
        </p:nvSpPr>
        <p:spPr bwMode="auto">
          <a:xfrm>
            <a:off x="7696200" y="1828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1</a:t>
            </a:r>
          </a:p>
        </p:txBody>
      </p:sp>
      <p:sp>
        <p:nvSpPr>
          <p:cNvPr id="31757" name="Text Box 22"/>
          <p:cNvSpPr txBox="1">
            <a:spLocks noChangeArrowheads="1"/>
          </p:cNvSpPr>
          <p:nvPr/>
        </p:nvSpPr>
        <p:spPr bwMode="auto">
          <a:xfrm>
            <a:off x="6477000" y="4114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2</a:t>
            </a:r>
          </a:p>
        </p:txBody>
      </p:sp>
      <p:grpSp>
        <p:nvGrpSpPr>
          <p:cNvPr id="31758" name="Group 29"/>
          <p:cNvGrpSpPr>
            <a:grpSpLocks/>
          </p:cNvGrpSpPr>
          <p:nvPr/>
        </p:nvGrpSpPr>
        <p:grpSpPr bwMode="auto">
          <a:xfrm>
            <a:off x="914400" y="1828800"/>
            <a:ext cx="3962400" cy="2514600"/>
            <a:chOff x="576" y="1152"/>
            <a:chExt cx="2496" cy="1584"/>
          </a:xfrm>
        </p:grpSpPr>
        <p:sp>
          <p:nvSpPr>
            <p:cNvPr id="31772" name="Rectangle 30"/>
            <p:cNvSpPr>
              <a:spLocks noChangeArrowheads="1"/>
            </p:cNvSpPr>
            <p:nvPr/>
          </p:nvSpPr>
          <p:spPr bwMode="auto">
            <a:xfrm>
              <a:off x="576" y="1152"/>
              <a:ext cx="672" cy="480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3" name="Rectangle 31"/>
            <p:cNvSpPr>
              <a:spLocks noChangeArrowheads="1"/>
            </p:cNvSpPr>
            <p:nvPr/>
          </p:nvSpPr>
          <p:spPr bwMode="auto">
            <a:xfrm>
              <a:off x="1488" y="1152"/>
              <a:ext cx="672" cy="480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4" name="Rectangle 32"/>
            <p:cNvSpPr>
              <a:spLocks noChangeArrowheads="1"/>
            </p:cNvSpPr>
            <p:nvPr/>
          </p:nvSpPr>
          <p:spPr bwMode="auto">
            <a:xfrm>
              <a:off x="2400" y="1152"/>
              <a:ext cx="672" cy="480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5" name="Rectangle 33"/>
            <p:cNvSpPr>
              <a:spLocks noChangeArrowheads="1"/>
            </p:cNvSpPr>
            <p:nvPr/>
          </p:nvSpPr>
          <p:spPr bwMode="auto">
            <a:xfrm>
              <a:off x="1056" y="2256"/>
              <a:ext cx="672" cy="480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6" name="Rectangle 34"/>
            <p:cNvSpPr>
              <a:spLocks noChangeArrowheads="1"/>
            </p:cNvSpPr>
            <p:nvPr/>
          </p:nvSpPr>
          <p:spPr bwMode="auto">
            <a:xfrm>
              <a:off x="1968" y="2256"/>
              <a:ext cx="672" cy="480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50"/>
          <p:cNvGrpSpPr>
            <a:grpSpLocks/>
          </p:cNvGrpSpPr>
          <p:nvPr/>
        </p:nvGrpSpPr>
        <p:grpSpPr bwMode="auto">
          <a:xfrm>
            <a:off x="1371600" y="2209800"/>
            <a:ext cx="6858000" cy="1905000"/>
            <a:chOff x="864" y="1392"/>
            <a:chExt cx="4320" cy="1200"/>
          </a:xfrm>
        </p:grpSpPr>
        <p:sp>
          <p:nvSpPr>
            <p:cNvPr id="31767" name="Line 36"/>
            <p:cNvSpPr>
              <a:spLocks noChangeShapeType="1"/>
            </p:cNvSpPr>
            <p:nvPr/>
          </p:nvSpPr>
          <p:spPr bwMode="auto">
            <a:xfrm flipH="1" flipV="1">
              <a:off x="864" y="1392"/>
              <a:ext cx="4272" cy="912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8" name="Line 37"/>
            <p:cNvSpPr>
              <a:spLocks noChangeShapeType="1"/>
            </p:cNvSpPr>
            <p:nvPr/>
          </p:nvSpPr>
          <p:spPr bwMode="auto">
            <a:xfrm flipH="1" flipV="1">
              <a:off x="1824" y="1392"/>
              <a:ext cx="3312" cy="768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9" name="Line 38"/>
            <p:cNvSpPr>
              <a:spLocks noChangeShapeType="1"/>
            </p:cNvSpPr>
            <p:nvPr/>
          </p:nvSpPr>
          <p:spPr bwMode="auto">
            <a:xfrm flipH="1" flipV="1">
              <a:off x="2736" y="1392"/>
              <a:ext cx="2448" cy="624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0" name="Line 39"/>
            <p:cNvSpPr>
              <a:spLocks noChangeShapeType="1"/>
            </p:cNvSpPr>
            <p:nvPr/>
          </p:nvSpPr>
          <p:spPr bwMode="auto">
            <a:xfrm flipH="1">
              <a:off x="1344" y="2448"/>
              <a:ext cx="3792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1" name="Line 40"/>
            <p:cNvSpPr>
              <a:spLocks noChangeShapeType="1"/>
            </p:cNvSpPr>
            <p:nvPr/>
          </p:nvSpPr>
          <p:spPr bwMode="auto">
            <a:xfrm flipH="1" flipV="1">
              <a:off x="2208" y="2592"/>
              <a:ext cx="2976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8153400" y="3124200"/>
            <a:ext cx="609600" cy="1066800"/>
            <a:chOff x="4416" y="1200"/>
            <a:chExt cx="384" cy="672"/>
          </a:xfrm>
        </p:grpSpPr>
        <p:sp>
          <p:nvSpPr>
            <p:cNvPr id="31762" name="Rectangle 45"/>
            <p:cNvSpPr>
              <a:spLocks noChangeArrowheads="1"/>
            </p:cNvSpPr>
            <p:nvPr/>
          </p:nvSpPr>
          <p:spPr bwMode="auto">
            <a:xfrm>
              <a:off x="4416" y="1776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3" name="Rectangle 46"/>
            <p:cNvSpPr>
              <a:spLocks noChangeArrowheads="1"/>
            </p:cNvSpPr>
            <p:nvPr/>
          </p:nvSpPr>
          <p:spPr bwMode="auto">
            <a:xfrm>
              <a:off x="4416" y="1632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4" name="Rectangle 47"/>
            <p:cNvSpPr>
              <a:spLocks noChangeArrowheads="1"/>
            </p:cNvSpPr>
            <p:nvPr/>
          </p:nvSpPr>
          <p:spPr bwMode="auto">
            <a:xfrm>
              <a:off x="4416" y="1488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5" name="Rectangle 48"/>
            <p:cNvSpPr>
              <a:spLocks noChangeArrowheads="1"/>
            </p:cNvSpPr>
            <p:nvPr/>
          </p:nvSpPr>
          <p:spPr bwMode="auto">
            <a:xfrm>
              <a:off x="4416" y="1344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6" name="Rectangle 49"/>
            <p:cNvSpPr>
              <a:spLocks noChangeArrowheads="1"/>
            </p:cNvSpPr>
            <p:nvPr/>
          </p:nvSpPr>
          <p:spPr bwMode="auto">
            <a:xfrm>
              <a:off x="4416" y="1200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761" name="AutoShape 52"/>
          <p:cNvSpPr>
            <a:spLocks noChangeArrowheads="1"/>
          </p:cNvSpPr>
          <p:nvPr/>
        </p:nvSpPr>
        <p:spPr bwMode="auto">
          <a:xfrm>
            <a:off x="6019800" y="1524000"/>
            <a:ext cx="1676400" cy="167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13343" y="5344527"/>
            <a:ext cx="28443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Sessions start on Server 2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15549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ThinManager Instant Failover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3" name="Group 5"/>
          <p:cNvGrpSpPr>
            <a:grpSpLocks/>
          </p:cNvGrpSpPr>
          <p:nvPr/>
        </p:nvGrpSpPr>
        <p:grpSpPr bwMode="auto">
          <a:xfrm>
            <a:off x="762000" y="1676400"/>
            <a:ext cx="1381125" cy="1592263"/>
            <a:chOff x="3744" y="1488"/>
            <a:chExt cx="870" cy="1003"/>
          </a:xfrm>
        </p:grpSpPr>
        <p:pic>
          <p:nvPicPr>
            <p:cNvPr id="3280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10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4" name="Group 8"/>
          <p:cNvGrpSpPr>
            <a:grpSpLocks/>
          </p:cNvGrpSpPr>
          <p:nvPr/>
        </p:nvGrpSpPr>
        <p:grpSpPr bwMode="auto">
          <a:xfrm>
            <a:off x="2209800" y="1676400"/>
            <a:ext cx="1381125" cy="1592263"/>
            <a:chOff x="3744" y="1488"/>
            <a:chExt cx="870" cy="1003"/>
          </a:xfrm>
        </p:grpSpPr>
        <p:pic>
          <p:nvPicPr>
            <p:cNvPr id="32807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08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5" name="Group 11"/>
          <p:cNvGrpSpPr>
            <a:grpSpLocks/>
          </p:cNvGrpSpPr>
          <p:nvPr/>
        </p:nvGrpSpPr>
        <p:grpSpPr bwMode="auto">
          <a:xfrm>
            <a:off x="3657600" y="1676400"/>
            <a:ext cx="1381125" cy="1592263"/>
            <a:chOff x="3744" y="1488"/>
            <a:chExt cx="870" cy="1003"/>
          </a:xfrm>
        </p:grpSpPr>
        <p:pic>
          <p:nvPicPr>
            <p:cNvPr id="32805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06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6" name="Group 14"/>
          <p:cNvGrpSpPr>
            <a:grpSpLocks/>
          </p:cNvGrpSpPr>
          <p:nvPr/>
        </p:nvGrpSpPr>
        <p:grpSpPr bwMode="auto">
          <a:xfrm>
            <a:off x="1524000" y="3429000"/>
            <a:ext cx="1381125" cy="1592263"/>
            <a:chOff x="3744" y="1488"/>
            <a:chExt cx="870" cy="1003"/>
          </a:xfrm>
        </p:grpSpPr>
        <p:pic>
          <p:nvPicPr>
            <p:cNvPr id="32803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04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7" name="Group 17"/>
          <p:cNvGrpSpPr>
            <a:grpSpLocks/>
          </p:cNvGrpSpPr>
          <p:nvPr/>
        </p:nvGrpSpPr>
        <p:grpSpPr bwMode="auto">
          <a:xfrm>
            <a:off x="2971800" y="3429000"/>
            <a:ext cx="1381125" cy="1592263"/>
            <a:chOff x="3744" y="1488"/>
            <a:chExt cx="870" cy="1003"/>
          </a:xfrm>
        </p:grpSpPr>
        <p:pic>
          <p:nvPicPr>
            <p:cNvPr id="32801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02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778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194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9" name="Text Box 21"/>
          <p:cNvSpPr txBox="1">
            <a:spLocks noChangeArrowheads="1"/>
          </p:cNvSpPr>
          <p:nvPr/>
        </p:nvSpPr>
        <p:spPr bwMode="auto">
          <a:xfrm>
            <a:off x="7696200" y="1828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1</a:t>
            </a:r>
          </a:p>
        </p:txBody>
      </p: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1447800" y="1981200"/>
            <a:ext cx="5638800" cy="1981200"/>
            <a:chOff x="912" y="1248"/>
            <a:chExt cx="3552" cy="1248"/>
          </a:xfrm>
        </p:grpSpPr>
        <p:sp>
          <p:nvSpPr>
            <p:cNvPr id="32796" name="Line 35"/>
            <p:cNvSpPr>
              <a:spLocks noChangeShapeType="1"/>
            </p:cNvSpPr>
            <p:nvPr/>
          </p:nvSpPr>
          <p:spPr bwMode="auto">
            <a:xfrm flipH="1">
              <a:off x="912" y="1248"/>
              <a:ext cx="3552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7" name="Line 36"/>
            <p:cNvSpPr>
              <a:spLocks noChangeShapeType="1"/>
            </p:cNvSpPr>
            <p:nvPr/>
          </p:nvSpPr>
          <p:spPr bwMode="auto">
            <a:xfrm flipH="1">
              <a:off x="1824" y="1392"/>
              <a:ext cx="2640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8" name="Line 37"/>
            <p:cNvSpPr>
              <a:spLocks noChangeShapeType="1"/>
            </p:cNvSpPr>
            <p:nvPr/>
          </p:nvSpPr>
          <p:spPr bwMode="auto">
            <a:xfrm flipH="1">
              <a:off x="2736" y="1536"/>
              <a:ext cx="1728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9" name="Line 38"/>
            <p:cNvSpPr>
              <a:spLocks noChangeShapeType="1"/>
            </p:cNvSpPr>
            <p:nvPr/>
          </p:nvSpPr>
          <p:spPr bwMode="auto">
            <a:xfrm flipH="1">
              <a:off x="1392" y="1680"/>
              <a:ext cx="3072" cy="816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0" name="Line 39"/>
            <p:cNvSpPr>
              <a:spLocks noChangeShapeType="1"/>
            </p:cNvSpPr>
            <p:nvPr/>
          </p:nvSpPr>
          <p:spPr bwMode="auto">
            <a:xfrm flipH="1">
              <a:off x="2304" y="1824"/>
              <a:ext cx="2160" cy="672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7010400" y="1905000"/>
            <a:ext cx="1752600" cy="2286000"/>
            <a:chOff x="4416" y="1200"/>
            <a:chExt cx="1104" cy="1440"/>
          </a:xfrm>
        </p:grpSpPr>
        <p:grpSp>
          <p:nvGrpSpPr>
            <p:cNvPr id="32784" name="Group 62"/>
            <p:cNvGrpSpPr>
              <a:grpSpLocks/>
            </p:cNvGrpSpPr>
            <p:nvPr/>
          </p:nvGrpSpPr>
          <p:grpSpPr bwMode="auto">
            <a:xfrm>
              <a:off x="4416" y="1200"/>
              <a:ext cx="384" cy="672"/>
              <a:chOff x="4416" y="1200"/>
              <a:chExt cx="384" cy="672"/>
            </a:xfrm>
          </p:grpSpPr>
          <p:sp>
            <p:nvSpPr>
              <p:cNvPr id="32791" name="Rectangle 23"/>
              <p:cNvSpPr>
                <a:spLocks noChangeArrowheads="1"/>
              </p:cNvSpPr>
              <p:nvPr/>
            </p:nvSpPr>
            <p:spPr bwMode="auto">
              <a:xfrm>
                <a:off x="4416" y="1776"/>
                <a:ext cx="384" cy="9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92" name="Rectangle 24"/>
              <p:cNvSpPr>
                <a:spLocks noChangeArrowheads="1"/>
              </p:cNvSpPr>
              <p:nvPr/>
            </p:nvSpPr>
            <p:spPr bwMode="auto">
              <a:xfrm>
                <a:off x="4416" y="1632"/>
                <a:ext cx="384" cy="9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93" name="Rectangle 25"/>
              <p:cNvSpPr>
                <a:spLocks noChangeArrowheads="1"/>
              </p:cNvSpPr>
              <p:nvPr/>
            </p:nvSpPr>
            <p:spPr bwMode="auto">
              <a:xfrm>
                <a:off x="4416" y="1488"/>
                <a:ext cx="384" cy="9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94" name="Rectangle 26"/>
              <p:cNvSpPr>
                <a:spLocks noChangeArrowheads="1"/>
              </p:cNvSpPr>
              <p:nvPr/>
            </p:nvSpPr>
            <p:spPr bwMode="auto">
              <a:xfrm>
                <a:off x="4416" y="1344"/>
                <a:ext cx="384" cy="9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95" name="Rectangle 27"/>
              <p:cNvSpPr>
                <a:spLocks noChangeArrowheads="1"/>
              </p:cNvSpPr>
              <p:nvPr/>
            </p:nvSpPr>
            <p:spPr bwMode="auto">
              <a:xfrm>
                <a:off x="4416" y="1200"/>
                <a:ext cx="384" cy="96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2785" name="Group 40"/>
            <p:cNvGrpSpPr>
              <a:grpSpLocks/>
            </p:cNvGrpSpPr>
            <p:nvPr/>
          </p:nvGrpSpPr>
          <p:grpSpPr bwMode="auto">
            <a:xfrm>
              <a:off x="5136" y="1968"/>
              <a:ext cx="384" cy="672"/>
              <a:chOff x="4416" y="1200"/>
              <a:chExt cx="384" cy="672"/>
            </a:xfrm>
          </p:grpSpPr>
          <p:sp>
            <p:nvSpPr>
              <p:cNvPr id="32786" name="Rectangle 41"/>
              <p:cNvSpPr>
                <a:spLocks noChangeArrowheads="1"/>
              </p:cNvSpPr>
              <p:nvPr/>
            </p:nvSpPr>
            <p:spPr bwMode="auto">
              <a:xfrm>
                <a:off x="4416" y="1776"/>
                <a:ext cx="384" cy="96"/>
              </a:xfrm>
              <a:prstGeom prst="rect">
                <a:avLst/>
              </a:prstGeom>
              <a:solidFill>
                <a:srgbClr val="892EE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87" name="Rectangle 42"/>
              <p:cNvSpPr>
                <a:spLocks noChangeArrowheads="1"/>
              </p:cNvSpPr>
              <p:nvPr/>
            </p:nvSpPr>
            <p:spPr bwMode="auto">
              <a:xfrm>
                <a:off x="4416" y="1632"/>
                <a:ext cx="384" cy="96"/>
              </a:xfrm>
              <a:prstGeom prst="rect">
                <a:avLst/>
              </a:prstGeom>
              <a:solidFill>
                <a:srgbClr val="892EE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88" name="Rectangle 43"/>
              <p:cNvSpPr>
                <a:spLocks noChangeArrowheads="1"/>
              </p:cNvSpPr>
              <p:nvPr/>
            </p:nvSpPr>
            <p:spPr bwMode="auto">
              <a:xfrm>
                <a:off x="4416" y="1488"/>
                <a:ext cx="384" cy="96"/>
              </a:xfrm>
              <a:prstGeom prst="rect">
                <a:avLst/>
              </a:prstGeom>
              <a:solidFill>
                <a:srgbClr val="892EE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89" name="Rectangle 44"/>
              <p:cNvSpPr>
                <a:spLocks noChangeArrowheads="1"/>
              </p:cNvSpPr>
              <p:nvPr/>
            </p:nvSpPr>
            <p:spPr bwMode="auto">
              <a:xfrm>
                <a:off x="4416" y="1344"/>
                <a:ext cx="384" cy="96"/>
              </a:xfrm>
              <a:prstGeom prst="rect">
                <a:avLst/>
              </a:prstGeom>
              <a:solidFill>
                <a:srgbClr val="892EE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790" name="Rectangle 45"/>
              <p:cNvSpPr>
                <a:spLocks noChangeArrowheads="1"/>
              </p:cNvSpPr>
              <p:nvPr/>
            </p:nvSpPr>
            <p:spPr bwMode="auto">
              <a:xfrm>
                <a:off x="4416" y="1200"/>
                <a:ext cx="384" cy="96"/>
              </a:xfrm>
              <a:prstGeom prst="rect">
                <a:avLst/>
              </a:prstGeom>
              <a:solidFill>
                <a:srgbClr val="892EE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2782" name="Text Box 61"/>
          <p:cNvSpPr txBox="1">
            <a:spLocks noChangeArrowheads="1"/>
          </p:cNvSpPr>
          <p:nvPr/>
        </p:nvSpPr>
        <p:spPr bwMode="auto">
          <a:xfrm>
            <a:off x="6477000" y="4114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2</a:t>
            </a:r>
          </a:p>
        </p:txBody>
      </p:sp>
      <p:sp>
        <p:nvSpPr>
          <p:cNvPr id="184384" name="AutoShape 64"/>
          <p:cNvSpPr>
            <a:spLocks noChangeArrowheads="1"/>
          </p:cNvSpPr>
          <p:nvPr/>
        </p:nvSpPr>
        <p:spPr bwMode="auto">
          <a:xfrm>
            <a:off x="6019800" y="1524000"/>
            <a:ext cx="1676400" cy="167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74518" y="5395105"/>
            <a:ext cx="47502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Sessions start on both ThinManager Servers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74444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ThinManager Instant Failover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762000" y="1676400"/>
            <a:ext cx="1381125" cy="1592263"/>
            <a:chOff x="3744" y="1488"/>
            <a:chExt cx="870" cy="1003"/>
          </a:xfrm>
        </p:grpSpPr>
        <p:pic>
          <p:nvPicPr>
            <p:cNvPr id="33831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32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798" name="Group 8"/>
          <p:cNvGrpSpPr>
            <a:grpSpLocks/>
          </p:cNvGrpSpPr>
          <p:nvPr/>
        </p:nvGrpSpPr>
        <p:grpSpPr bwMode="auto">
          <a:xfrm>
            <a:off x="2209800" y="1676400"/>
            <a:ext cx="1381125" cy="1592263"/>
            <a:chOff x="3744" y="1488"/>
            <a:chExt cx="870" cy="1003"/>
          </a:xfrm>
        </p:grpSpPr>
        <p:pic>
          <p:nvPicPr>
            <p:cNvPr id="33829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30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799" name="Group 11"/>
          <p:cNvGrpSpPr>
            <a:grpSpLocks/>
          </p:cNvGrpSpPr>
          <p:nvPr/>
        </p:nvGrpSpPr>
        <p:grpSpPr bwMode="auto">
          <a:xfrm>
            <a:off x="3657600" y="1676400"/>
            <a:ext cx="1381125" cy="1592263"/>
            <a:chOff x="3744" y="1488"/>
            <a:chExt cx="870" cy="1003"/>
          </a:xfrm>
        </p:grpSpPr>
        <p:pic>
          <p:nvPicPr>
            <p:cNvPr id="33827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28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800" name="Group 14"/>
          <p:cNvGrpSpPr>
            <a:grpSpLocks/>
          </p:cNvGrpSpPr>
          <p:nvPr/>
        </p:nvGrpSpPr>
        <p:grpSpPr bwMode="auto">
          <a:xfrm>
            <a:off x="1524000" y="3429000"/>
            <a:ext cx="1381125" cy="1592263"/>
            <a:chOff x="3744" y="1488"/>
            <a:chExt cx="870" cy="1003"/>
          </a:xfrm>
        </p:grpSpPr>
        <p:pic>
          <p:nvPicPr>
            <p:cNvPr id="33825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26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801" name="Group 17"/>
          <p:cNvGrpSpPr>
            <a:grpSpLocks/>
          </p:cNvGrpSpPr>
          <p:nvPr/>
        </p:nvGrpSpPr>
        <p:grpSpPr bwMode="auto">
          <a:xfrm>
            <a:off x="2971800" y="3429000"/>
            <a:ext cx="1381125" cy="1592263"/>
            <a:chOff x="3744" y="1488"/>
            <a:chExt cx="870" cy="1003"/>
          </a:xfrm>
        </p:grpSpPr>
        <p:pic>
          <p:nvPicPr>
            <p:cNvPr id="33823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8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24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112"/>
              <a:ext cx="672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802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19400"/>
            <a:ext cx="12715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Text Box 21"/>
          <p:cNvSpPr txBox="1">
            <a:spLocks noChangeArrowheads="1"/>
          </p:cNvSpPr>
          <p:nvPr/>
        </p:nvSpPr>
        <p:spPr bwMode="auto">
          <a:xfrm>
            <a:off x="7696200" y="1828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1</a:t>
            </a:r>
          </a:p>
        </p:txBody>
      </p:sp>
      <p:sp>
        <p:nvSpPr>
          <p:cNvPr id="33804" name="Rectangle 23"/>
          <p:cNvSpPr>
            <a:spLocks noChangeArrowheads="1"/>
          </p:cNvSpPr>
          <p:nvPr/>
        </p:nvSpPr>
        <p:spPr bwMode="auto">
          <a:xfrm>
            <a:off x="7010400" y="2819400"/>
            <a:ext cx="6096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5" name="Rectangle 24"/>
          <p:cNvSpPr>
            <a:spLocks noChangeArrowheads="1"/>
          </p:cNvSpPr>
          <p:nvPr/>
        </p:nvSpPr>
        <p:spPr bwMode="auto">
          <a:xfrm>
            <a:off x="7010400" y="2590800"/>
            <a:ext cx="6096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6" name="Rectangle 25"/>
          <p:cNvSpPr>
            <a:spLocks noChangeArrowheads="1"/>
          </p:cNvSpPr>
          <p:nvPr/>
        </p:nvSpPr>
        <p:spPr bwMode="auto">
          <a:xfrm>
            <a:off x="7010400" y="2362200"/>
            <a:ext cx="6096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7" name="Rectangle 26"/>
          <p:cNvSpPr>
            <a:spLocks noChangeArrowheads="1"/>
          </p:cNvSpPr>
          <p:nvPr/>
        </p:nvSpPr>
        <p:spPr bwMode="auto">
          <a:xfrm>
            <a:off x="7010400" y="2133600"/>
            <a:ext cx="6096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8" name="Rectangle 27"/>
          <p:cNvSpPr>
            <a:spLocks noChangeArrowheads="1"/>
          </p:cNvSpPr>
          <p:nvPr/>
        </p:nvSpPr>
        <p:spPr bwMode="auto">
          <a:xfrm>
            <a:off x="7010400" y="1905000"/>
            <a:ext cx="609600" cy="152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1371600" y="2209800"/>
            <a:ext cx="6858000" cy="1905000"/>
            <a:chOff x="864" y="1392"/>
            <a:chExt cx="4320" cy="1200"/>
          </a:xfrm>
        </p:grpSpPr>
        <p:sp>
          <p:nvSpPr>
            <p:cNvPr id="33818" name="Line 53"/>
            <p:cNvSpPr>
              <a:spLocks noChangeShapeType="1"/>
            </p:cNvSpPr>
            <p:nvPr/>
          </p:nvSpPr>
          <p:spPr bwMode="auto">
            <a:xfrm flipH="1" flipV="1">
              <a:off x="864" y="1392"/>
              <a:ext cx="4272" cy="912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9" name="Line 54"/>
            <p:cNvSpPr>
              <a:spLocks noChangeShapeType="1"/>
            </p:cNvSpPr>
            <p:nvPr/>
          </p:nvSpPr>
          <p:spPr bwMode="auto">
            <a:xfrm flipH="1" flipV="1">
              <a:off x="1824" y="1392"/>
              <a:ext cx="3312" cy="768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0" name="Line 55"/>
            <p:cNvSpPr>
              <a:spLocks noChangeShapeType="1"/>
            </p:cNvSpPr>
            <p:nvPr/>
          </p:nvSpPr>
          <p:spPr bwMode="auto">
            <a:xfrm flipH="1" flipV="1">
              <a:off x="2736" y="1392"/>
              <a:ext cx="2448" cy="624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1" name="Line 56"/>
            <p:cNvSpPr>
              <a:spLocks noChangeShapeType="1"/>
            </p:cNvSpPr>
            <p:nvPr/>
          </p:nvSpPr>
          <p:spPr bwMode="auto">
            <a:xfrm flipH="1">
              <a:off x="1344" y="2448"/>
              <a:ext cx="3792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2" name="Line 57"/>
            <p:cNvSpPr>
              <a:spLocks noChangeShapeType="1"/>
            </p:cNvSpPr>
            <p:nvPr/>
          </p:nvSpPr>
          <p:spPr bwMode="auto">
            <a:xfrm flipH="1" flipV="1">
              <a:off x="2208" y="2592"/>
              <a:ext cx="2976" cy="0"/>
            </a:xfrm>
            <a:prstGeom prst="line">
              <a:avLst/>
            </a:prstGeom>
            <a:noFill/>
            <a:ln w="1587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810" name="Text Box 61"/>
          <p:cNvSpPr txBox="1">
            <a:spLocks noChangeArrowheads="1"/>
          </p:cNvSpPr>
          <p:nvPr/>
        </p:nvSpPr>
        <p:spPr bwMode="auto">
          <a:xfrm>
            <a:off x="6477000" y="41148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/>
              <a:t>ThinManager Server 2</a:t>
            </a:r>
          </a:p>
        </p:txBody>
      </p:sp>
      <p:grpSp>
        <p:nvGrpSpPr>
          <p:cNvPr id="33811" name="Group 63"/>
          <p:cNvGrpSpPr>
            <a:grpSpLocks/>
          </p:cNvGrpSpPr>
          <p:nvPr/>
        </p:nvGrpSpPr>
        <p:grpSpPr bwMode="auto">
          <a:xfrm>
            <a:off x="8153400" y="3124200"/>
            <a:ext cx="609600" cy="1066800"/>
            <a:chOff x="4416" y="1200"/>
            <a:chExt cx="384" cy="672"/>
          </a:xfrm>
        </p:grpSpPr>
        <p:sp>
          <p:nvSpPr>
            <p:cNvPr id="33813" name="Rectangle 64"/>
            <p:cNvSpPr>
              <a:spLocks noChangeArrowheads="1"/>
            </p:cNvSpPr>
            <p:nvPr/>
          </p:nvSpPr>
          <p:spPr bwMode="auto">
            <a:xfrm>
              <a:off x="4416" y="1776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4" name="Rectangle 65"/>
            <p:cNvSpPr>
              <a:spLocks noChangeArrowheads="1"/>
            </p:cNvSpPr>
            <p:nvPr/>
          </p:nvSpPr>
          <p:spPr bwMode="auto">
            <a:xfrm>
              <a:off x="4416" y="1632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5" name="Rectangle 66"/>
            <p:cNvSpPr>
              <a:spLocks noChangeArrowheads="1"/>
            </p:cNvSpPr>
            <p:nvPr/>
          </p:nvSpPr>
          <p:spPr bwMode="auto">
            <a:xfrm>
              <a:off x="4416" y="1488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6" name="Rectangle 67"/>
            <p:cNvSpPr>
              <a:spLocks noChangeArrowheads="1"/>
            </p:cNvSpPr>
            <p:nvPr/>
          </p:nvSpPr>
          <p:spPr bwMode="auto">
            <a:xfrm>
              <a:off x="4416" y="1344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7" name="Rectangle 68"/>
            <p:cNvSpPr>
              <a:spLocks noChangeArrowheads="1"/>
            </p:cNvSpPr>
            <p:nvPr/>
          </p:nvSpPr>
          <p:spPr bwMode="auto">
            <a:xfrm>
              <a:off x="4416" y="1200"/>
              <a:ext cx="384" cy="96"/>
            </a:xfrm>
            <a:prstGeom prst="rect">
              <a:avLst/>
            </a:prstGeom>
            <a:solidFill>
              <a:srgbClr val="892EE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812" name="AutoShape 69"/>
          <p:cNvSpPr>
            <a:spLocks noChangeArrowheads="1"/>
          </p:cNvSpPr>
          <p:nvPr/>
        </p:nvSpPr>
        <p:spPr bwMode="auto">
          <a:xfrm>
            <a:off x="6019800" y="1524000"/>
            <a:ext cx="1676400" cy="167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76652" y="5407985"/>
            <a:ext cx="40808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Sessions Failover instantly to Server 2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5748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ThinManager®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 years on the market</a:t>
            </a:r>
          </a:p>
          <a:p>
            <a:r>
              <a:rPr lang="en-US" dirty="0" smtClean="0"/>
              <a:t>12 version releases</a:t>
            </a:r>
          </a:p>
          <a:p>
            <a:r>
              <a:rPr lang="en-US" dirty="0" smtClean="0"/>
              <a:t>Over 40,000 seats</a:t>
            </a:r>
          </a:p>
          <a:p>
            <a:r>
              <a:rPr lang="en-US" dirty="0" smtClean="0"/>
              <a:t>Over 2,000 locations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26656" y="654718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0346" y="1486483"/>
            <a:ext cx="1669547" cy="62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1349" y="1442292"/>
            <a:ext cx="938996" cy="90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1513" y="1328285"/>
            <a:ext cx="991442" cy="118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5827" y="2349988"/>
            <a:ext cx="1531837" cy="1022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2050" y="2741231"/>
            <a:ext cx="2055712" cy="82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0301" y="4671236"/>
            <a:ext cx="1203840" cy="123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8548" y="4929929"/>
            <a:ext cx="1173142" cy="104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2146" y="4854992"/>
            <a:ext cx="1386356" cy="122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3996" y="3410950"/>
            <a:ext cx="1176300" cy="119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748" y="4987808"/>
            <a:ext cx="1849166" cy="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070" y="3526953"/>
            <a:ext cx="1096811" cy="117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5567" y="3718049"/>
            <a:ext cx="875280" cy="87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4376" y="3831979"/>
            <a:ext cx="1904859" cy="66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9373" y="4912251"/>
            <a:ext cx="893986" cy="99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4797" y="3764443"/>
            <a:ext cx="1900671" cy="76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err="1" smtClean="0"/>
              <a:t>MultiMonitor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6299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2056770" y="1478033"/>
            <a:ext cx="4935930" cy="2488663"/>
          </a:xfrm>
          <a:prstGeom prst="rect">
            <a:avLst/>
          </a:prstGeom>
          <a:noFill/>
          <a:ln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MultiMonitor</a:t>
            </a:r>
            <a:r>
              <a:rPr lang="en-US" dirty="0" smtClean="0"/>
              <a:t> Screened</a:t>
            </a:r>
          </a:p>
        </p:txBody>
      </p:sp>
      <p:pic>
        <p:nvPicPr>
          <p:cNvPr id="11268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7098" y="4751341"/>
            <a:ext cx="21463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90" name="Group 61"/>
          <p:cNvGrpSpPr>
            <a:grpSpLocks/>
          </p:cNvGrpSpPr>
          <p:nvPr/>
        </p:nvGrpSpPr>
        <p:grpSpPr bwMode="auto">
          <a:xfrm>
            <a:off x="2361346" y="1951107"/>
            <a:ext cx="2108975" cy="1858962"/>
            <a:chOff x="2609850" y="2012950"/>
            <a:chExt cx="3924300" cy="3460182"/>
          </a:xfrm>
        </p:grpSpPr>
        <p:pic>
          <p:nvPicPr>
            <p:cNvPr id="11299" name="Picture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0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92" name="Group 69"/>
          <p:cNvGrpSpPr>
            <a:grpSpLocks/>
          </p:cNvGrpSpPr>
          <p:nvPr/>
        </p:nvGrpSpPr>
        <p:grpSpPr bwMode="auto">
          <a:xfrm>
            <a:off x="4627461" y="1938407"/>
            <a:ext cx="2108975" cy="1858962"/>
            <a:chOff x="2609850" y="2012950"/>
            <a:chExt cx="3924300" cy="3460182"/>
          </a:xfrm>
        </p:grpSpPr>
        <p:pic>
          <p:nvPicPr>
            <p:cNvPr id="11293" name="Picture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4" name="Picture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5" name="Picture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4" name="Rectangle 93"/>
          <p:cNvSpPr/>
          <p:nvPr/>
        </p:nvSpPr>
        <p:spPr>
          <a:xfrm>
            <a:off x="2462946" y="2044769"/>
            <a:ext cx="1885950" cy="130333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dirty="0"/>
          </a:p>
        </p:txBody>
      </p:sp>
      <p:pic>
        <p:nvPicPr>
          <p:cNvPr id="11277" name="Picture 129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3921" y="2997269"/>
            <a:ext cx="3635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3" name="Straight Arrow Connector 132"/>
          <p:cNvCxnSpPr>
            <a:stCxn id="49" idx="0"/>
            <a:endCxn id="54" idx="2"/>
          </p:cNvCxnSpPr>
          <p:nvPr/>
        </p:nvCxnSpPr>
        <p:spPr bwMode="auto">
          <a:xfrm flipV="1">
            <a:off x="4901699" y="3330645"/>
            <a:ext cx="774075" cy="1961983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 bwMode="auto">
          <a:xfrm>
            <a:off x="4520699" y="5292628"/>
            <a:ext cx="762000" cy="5334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4743372" y="2044769"/>
            <a:ext cx="1864804" cy="1285876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Screen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699999" y="5279978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cxnSp>
        <p:nvCxnSpPr>
          <p:cNvPr id="61" name="Straight Arrow Connector 60"/>
          <p:cNvCxnSpPr>
            <a:stCxn id="60" idx="0"/>
            <a:endCxn id="88" idx="2"/>
          </p:cNvCxnSpPr>
          <p:nvPr/>
        </p:nvCxnSpPr>
        <p:spPr bwMode="auto">
          <a:xfrm flipH="1" flipV="1">
            <a:off x="3405921" y="3330645"/>
            <a:ext cx="675078" cy="1949333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821192" y="1323175"/>
            <a:ext cx="34070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2 Monitors / 2 screens / 2 Displays</a:t>
            </a:r>
            <a:endParaRPr lang="en-US" dirty="0"/>
          </a:p>
        </p:txBody>
      </p:sp>
      <p:sp>
        <p:nvSpPr>
          <p:cNvPr id="88" name="Rectangle 87"/>
          <p:cNvSpPr/>
          <p:nvPr/>
        </p:nvSpPr>
        <p:spPr bwMode="auto">
          <a:xfrm>
            <a:off x="2470883" y="2054295"/>
            <a:ext cx="1870075" cy="12763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Screened</a:t>
            </a:r>
            <a:endParaRPr lang="en-US" sz="1200" dirty="0"/>
          </a:p>
          <a:p>
            <a:pPr algn="ctr">
              <a:defRPr/>
            </a:pPr>
            <a:r>
              <a:rPr lang="en-US" sz="1200" dirty="0" smtClean="0"/>
              <a:t>Display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1994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2056770" y="1478033"/>
            <a:ext cx="4935930" cy="2488663"/>
          </a:xfrm>
          <a:prstGeom prst="rect">
            <a:avLst/>
          </a:prstGeom>
          <a:noFill/>
          <a:ln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MultiMonitor</a:t>
            </a:r>
            <a:r>
              <a:rPr lang="en-US" dirty="0" smtClean="0"/>
              <a:t> Spanned</a:t>
            </a:r>
          </a:p>
        </p:txBody>
      </p:sp>
      <p:pic>
        <p:nvPicPr>
          <p:cNvPr id="11268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7098" y="4751341"/>
            <a:ext cx="21463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90" name="Group 61"/>
          <p:cNvGrpSpPr>
            <a:grpSpLocks/>
          </p:cNvGrpSpPr>
          <p:nvPr/>
        </p:nvGrpSpPr>
        <p:grpSpPr bwMode="auto">
          <a:xfrm>
            <a:off x="2361346" y="1951107"/>
            <a:ext cx="2108975" cy="1858962"/>
            <a:chOff x="2609850" y="2012950"/>
            <a:chExt cx="3924300" cy="3460182"/>
          </a:xfrm>
        </p:grpSpPr>
        <p:pic>
          <p:nvPicPr>
            <p:cNvPr id="11299" name="Picture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0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92" name="Group 69"/>
          <p:cNvGrpSpPr>
            <a:grpSpLocks/>
          </p:cNvGrpSpPr>
          <p:nvPr/>
        </p:nvGrpSpPr>
        <p:grpSpPr bwMode="auto">
          <a:xfrm>
            <a:off x="4627461" y="1938407"/>
            <a:ext cx="2108975" cy="1858962"/>
            <a:chOff x="2609850" y="2012950"/>
            <a:chExt cx="3924300" cy="3460182"/>
          </a:xfrm>
        </p:grpSpPr>
        <p:pic>
          <p:nvPicPr>
            <p:cNvPr id="11293" name="Picture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4" name="Picture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5" name="Picture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4" name="Rectangle 93"/>
          <p:cNvSpPr/>
          <p:nvPr/>
        </p:nvSpPr>
        <p:spPr>
          <a:xfrm>
            <a:off x="2462946" y="2044769"/>
            <a:ext cx="1885950" cy="130333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dirty="0"/>
          </a:p>
        </p:txBody>
      </p:sp>
      <p:pic>
        <p:nvPicPr>
          <p:cNvPr id="11277" name="Picture 129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3921" y="2997269"/>
            <a:ext cx="3635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59"/>
          <p:cNvSpPr/>
          <p:nvPr/>
        </p:nvSpPr>
        <p:spPr>
          <a:xfrm>
            <a:off x="4112127" y="5279978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cxnSp>
        <p:nvCxnSpPr>
          <p:cNvPr id="61" name="Straight Arrow Connector 60"/>
          <p:cNvCxnSpPr>
            <a:stCxn id="60" idx="0"/>
            <a:endCxn id="88" idx="2"/>
          </p:cNvCxnSpPr>
          <p:nvPr/>
        </p:nvCxnSpPr>
        <p:spPr bwMode="auto">
          <a:xfrm flipV="1">
            <a:off x="4493127" y="3330645"/>
            <a:ext cx="32867" cy="1949333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909902" y="1323175"/>
            <a:ext cx="322966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2 Monitors / 1 screen / 1 Display</a:t>
            </a:r>
            <a:endParaRPr lang="en-US" dirty="0"/>
          </a:p>
        </p:txBody>
      </p:sp>
      <p:sp>
        <p:nvSpPr>
          <p:cNvPr id="88" name="Rectangle 87"/>
          <p:cNvSpPr/>
          <p:nvPr/>
        </p:nvSpPr>
        <p:spPr bwMode="auto">
          <a:xfrm>
            <a:off x="2470883" y="2054295"/>
            <a:ext cx="4110221" cy="12763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Spanned</a:t>
            </a:r>
            <a:endParaRPr lang="en-US" sz="1200" dirty="0"/>
          </a:p>
          <a:p>
            <a:pPr algn="ctr">
              <a:defRPr/>
            </a:pPr>
            <a:r>
              <a:rPr lang="en-US" sz="1200" dirty="0" smtClean="0"/>
              <a:t>Display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904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MultiMonitor specifications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Up to five monitors at 1600 x 1200 each</a:t>
            </a:r>
          </a:p>
          <a:p>
            <a:pPr marL="400050" lvl="1" indent="0">
              <a:lnSpc>
                <a:spcPct val="80000"/>
              </a:lnSpc>
              <a:buNone/>
            </a:pPr>
            <a:r>
              <a:rPr lang="en-US" sz="2400" dirty="0" smtClean="0"/>
              <a:t>(Spanning limited to 4096x2048)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Touch screens are supported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Shadowing works</a:t>
            </a:r>
          </a:p>
          <a:p>
            <a:r>
              <a:rPr lang="en-US" dirty="0"/>
              <a:t>Displays </a:t>
            </a:r>
            <a:r>
              <a:rPr lang="en-US" dirty="0" smtClean="0"/>
              <a:t>are movable </a:t>
            </a:r>
            <a:r>
              <a:rPr lang="en-US" dirty="0"/>
              <a:t>between screens </a:t>
            </a:r>
            <a:endParaRPr lang="en-US" dirty="0" smtClean="0"/>
          </a:p>
          <a:p>
            <a:r>
              <a:rPr lang="en-US" dirty="0" smtClean="0"/>
              <a:t>Anchoring </a:t>
            </a:r>
            <a:r>
              <a:rPr lang="en-US" dirty="0"/>
              <a:t>locks a Display to a screen</a:t>
            </a:r>
          </a:p>
          <a:p>
            <a:r>
              <a:rPr lang="en-US" dirty="0" smtClean="0"/>
              <a:t>Protection </a:t>
            </a:r>
            <a:r>
              <a:rPr lang="en-US" dirty="0"/>
              <a:t>keeps other Displays from moving </a:t>
            </a:r>
            <a:r>
              <a:rPr lang="en-US" dirty="0" smtClean="0"/>
              <a:t>on top of a protected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8870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/>
              <a:t>IP Cameras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5299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ea typeface="Arial" pitchFamily="34" charset="0"/>
              </a:rPr>
              <a:t>Camera Overlays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421063" y="1541463"/>
            <a:ext cx="5283200" cy="3911600"/>
          </a:xfrm>
        </p:spPr>
        <p:txBody>
          <a:bodyPr/>
          <a:lstStyle/>
          <a:p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Camera Canvas</a:t>
            </a:r>
          </a:p>
          <a:p>
            <a:pPr lvl="1"/>
            <a:r>
              <a:rPr lang="en-US" dirty="0" smtClean="0"/>
              <a:t>Non-Camera Display Client</a:t>
            </a:r>
          </a:p>
          <a:p>
            <a:r>
              <a:rPr lang="en-US" dirty="0" smtClean="0"/>
              <a:t>Size and Location</a:t>
            </a:r>
          </a:p>
          <a:p>
            <a:r>
              <a:rPr lang="en-US" dirty="0" smtClean="0"/>
              <a:t>Scaling</a:t>
            </a:r>
          </a:p>
          <a:p>
            <a:r>
              <a:rPr lang="en-US" dirty="0" smtClean="0"/>
              <a:t>Cropping</a:t>
            </a:r>
          </a:p>
        </p:txBody>
      </p:sp>
      <p:pic>
        <p:nvPicPr>
          <p:cNvPr id="4" name="Picture 3" descr="d-link-dcs-security0cameras.psd"/>
          <p:cNvPicPr>
            <a:picLocks noChangeAspect="1"/>
          </p:cNvPicPr>
          <p:nvPr/>
        </p:nvPicPr>
        <p:blipFill>
          <a:blip r:embed="rId3"/>
          <a:srcRect b="1610"/>
          <a:stretch>
            <a:fillRect/>
          </a:stretch>
        </p:blipFill>
        <p:spPr>
          <a:xfrm>
            <a:off x="647700" y="1426633"/>
            <a:ext cx="2135204" cy="3103034"/>
          </a:xfrm>
          <a:prstGeom prst="rect">
            <a:avLst/>
          </a:prstGeom>
          <a:effectLst>
            <a:outerShdw blurRad="203200" dist="50800" dir="4740000">
              <a:srgbClr val="000000">
                <a:alpha val="43000"/>
              </a:srgbClr>
            </a:outerShdw>
            <a:reflection stA="41000" endPos="28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9676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809875" y="1716088"/>
            <a:ext cx="5943600" cy="3810000"/>
          </a:xfrm>
          <a:prstGeom prst="rect">
            <a:avLst/>
          </a:prstGeom>
          <a:solidFill>
            <a:srgbClr val="D9D9D9"/>
          </a:solidFill>
          <a:ln w="12700">
            <a:solidFill>
              <a:srgbClr val="7F7F7F"/>
            </a:solidFill>
            <a:round/>
            <a:headEnd/>
            <a:tailEnd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ea typeface="Arial" pitchFamily="34" charset="0"/>
              </a:rPr>
              <a:t>Full Screen Overlay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5105400" y="1922463"/>
            <a:ext cx="335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Camera Canvas</a:t>
            </a:r>
          </a:p>
        </p:txBody>
      </p:sp>
      <p:sp>
        <p:nvSpPr>
          <p:cNvPr id="34" name="Right Arrow 33"/>
          <p:cNvSpPr>
            <a:spLocks noChangeArrowheads="1"/>
          </p:cNvSpPr>
          <p:nvPr/>
        </p:nvSpPr>
        <p:spPr bwMode="auto">
          <a:xfrm>
            <a:off x="1673225" y="3408363"/>
            <a:ext cx="1412875" cy="723900"/>
          </a:xfrm>
          <a:prstGeom prst="rightArrow">
            <a:avLst>
              <a:gd name="adj1" fmla="val 50000"/>
              <a:gd name="adj2" fmla="val 49996"/>
            </a:avLst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9" name="Picture 18" descr="d-link-dcs-security0cameras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825" y="2644775"/>
            <a:ext cx="1406525" cy="207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5"/>
          <p:cNvSpPr txBox="1">
            <a:spLocks noChangeArrowheads="1"/>
          </p:cNvSpPr>
          <p:nvPr/>
        </p:nvSpPr>
        <p:spPr bwMode="auto">
          <a:xfrm>
            <a:off x="211138" y="1246188"/>
            <a:ext cx="335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800" dirty="0">
                <a:latin typeface="+mj-lt"/>
              </a:rPr>
              <a:t>Full Screen Display</a:t>
            </a: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3233738" y="2379663"/>
            <a:ext cx="1879600" cy="2743200"/>
          </a:xfrm>
          <a:custGeom>
            <a:avLst/>
            <a:gdLst>
              <a:gd name="T0" fmla="*/ 8467 w 1879600"/>
              <a:gd name="T1" fmla="*/ 804334 h 2743200"/>
              <a:gd name="T2" fmla="*/ 1879600 w 1879600"/>
              <a:gd name="T3" fmla="*/ 0 h 2743200"/>
              <a:gd name="T4" fmla="*/ 1871134 w 1879600"/>
              <a:gd name="T5" fmla="*/ 2743200 h 2743200"/>
              <a:gd name="T6" fmla="*/ 0 w 1879600"/>
              <a:gd name="T7" fmla="*/ 1854200 h 2743200"/>
              <a:gd name="T8" fmla="*/ 8467 w 1879600"/>
              <a:gd name="T9" fmla="*/ 804334 h 2743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9600"/>
              <a:gd name="T16" fmla="*/ 0 h 2743200"/>
              <a:gd name="T17" fmla="*/ 1879600 w 1879600"/>
              <a:gd name="T18" fmla="*/ 2743200 h 2743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9600" h="2743200">
                <a:moveTo>
                  <a:pt x="8467" y="804334"/>
                </a:moveTo>
                <a:lnTo>
                  <a:pt x="1879600" y="0"/>
                </a:lnTo>
                <a:lnTo>
                  <a:pt x="1871134" y="2743200"/>
                </a:lnTo>
                <a:lnTo>
                  <a:pt x="0" y="1854200"/>
                </a:lnTo>
                <a:cubicBezTo>
                  <a:pt x="2822" y="1501422"/>
                  <a:pt x="8467" y="795867"/>
                  <a:pt x="8467" y="804334"/>
                </a:cubicBezTo>
                <a:close/>
              </a:path>
            </a:pathLst>
          </a:custGeom>
          <a:solidFill>
            <a:srgbClr val="5B89C1">
              <a:alpha val="25098"/>
            </a:srgbClr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244456" y="3185070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8" name="TextBox 5"/>
          <p:cNvSpPr txBox="1">
            <a:spLocks noChangeArrowheads="1"/>
          </p:cNvSpPr>
          <p:nvPr/>
        </p:nvSpPr>
        <p:spPr bwMode="auto">
          <a:xfrm>
            <a:off x="3262313" y="3524250"/>
            <a:ext cx="1271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 dirty="0">
                <a:latin typeface="+mj-lt"/>
              </a:rPr>
              <a:t>Overlay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104784" y="2380093"/>
            <a:ext cx="3352800" cy="274320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90" name="TextBox 5"/>
          <p:cNvSpPr txBox="1">
            <a:spLocks noChangeArrowheads="1"/>
          </p:cNvSpPr>
          <p:nvPr/>
        </p:nvSpPr>
        <p:spPr bwMode="auto">
          <a:xfrm>
            <a:off x="6178550" y="3389313"/>
            <a:ext cx="12715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chemeClr val="tx1">
                    <a:alpha val="50000"/>
                  </a:schemeClr>
                </a:solidFill>
                <a:latin typeface="+mj-lt"/>
                <a:ea typeface="Arial" charset="0"/>
                <a:cs typeface="Arial" charset="0"/>
              </a:rPr>
              <a:t>Full</a:t>
            </a:r>
          </a:p>
          <a:p>
            <a:pPr algn="ctr">
              <a:defRPr/>
            </a:pPr>
            <a:r>
              <a:rPr lang="en-US" b="1" dirty="0" smtClean="0">
                <a:solidFill>
                  <a:schemeClr val="tx1">
                    <a:alpha val="50000"/>
                  </a:schemeClr>
                </a:solidFill>
                <a:latin typeface="+mj-lt"/>
                <a:ea typeface="Arial" charset="0"/>
                <a:cs typeface="Arial" charset="0"/>
              </a:rPr>
              <a:t>Screen</a:t>
            </a:r>
            <a:endParaRPr lang="en-US" b="1" dirty="0">
              <a:solidFill>
                <a:schemeClr val="tx1">
                  <a:alpha val="50000"/>
                </a:schemeClr>
              </a:solidFill>
              <a:latin typeface="+mj-lt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795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734619" y="1962150"/>
            <a:ext cx="5943600" cy="3810000"/>
          </a:xfrm>
          <a:prstGeom prst="rect">
            <a:avLst/>
          </a:prstGeom>
          <a:solidFill>
            <a:srgbClr val="D9D9D9"/>
          </a:solidFill>
          <a:ln w="12700">
            <a:solidFill>
              <a:srgbClr val="7F7F7F"/>
            </a:solidFill>
            <a:round/>
            <a:headEnd/>
            <a:tailEnd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030144" y="2625725"/>
            <a:ext cx="3352800" cy="2743200"/>
          </a:xfrm>
          <a:prstGeom prst="rect">
            <a:avLst/>
          </a:prstGeom>
          <a:gradFill rotWithShape="1">
            <a:gsLst>
              <a:gs pos="0">
                <a:srgbClr val="E5EEFF"/>
              </a:gs>
              <a:gs pos="64999">
                <a:srgbClr val="BFD5FF"/>
              </a:gs>
              <a:gs pos="100000">
                <a:srgbClr val="A3C4FF"/>
              </a:gs>
            </a:gsLst>
            <a:lin ang="54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7" name="Freeform 16"/>
          <p:cNvSpPr>
            <a:spLocks noChangeArrowheads="1"/>
          </p:cNvSpPr>
          <p:nvPr/>
        </p:nvSpPr>
        <p:spPr bwMode="auto">
          <a:xfrm>
            <a:off x="3175944" y="2887662"/>
            <a:ext cx="2235200" cy="1592263"/>
          </a:xfrm>
          <a:custGeom>
            <a:avLst/>
            <a:gdLst>
              <a:gd name="T0" fmla="*/ 0 w 2235200"/>
              <a:gd name="T1" fmla="*/ 550333 h 1591733"/>
              <a:gd name="T2" fmla="*/ 2235200 w 2235200"/>
              <a:gd name="T3" fmla="*/ 0 h 1591733"/>
              <a:gd name="T4" fmla="*/ 2235200 w 2235200"/>
              <a:gd name="T5" fmla="*/ 1049867 h 1591733"/>
              <a:gd name="T6" fmla="*/ 0 w 2235200"/>
              <a:gd name="T7" fmla="*/ 1591733 h 1591733"/>
              <a:gd name="T8" fmla="*/ 0 w 2235200"/>
              <a:gd name="T9" fmla="*/ 550333 h 1591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35200"/>
              <a:gd name="T16" fmla="*/ 0 h 1591733"/>
              <a:gd name="T17" fmla="*/ 2235200 w 2235200"/>
              <a:gd name="T18" fmla="*/ 1591733 h 1591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35200" h="1591733">
                <a:moveTo>
                  <a:pt x="0" y="550333"/>
                </a:moveTo>
                <a:lnTo>
                  <a:pt x="2235200" y="0"/>
                </a:lnTo>
                <a:lnTo>
                  <a:pt x="2235200" y="1049867"/>
                </a:lnTo>
                <a:lnTo>
                  <a:pt x="0" y="1591733"/>
                </a:lnTo>
                <a:lnTo>
                  <a:pt x="0" y="550333"/>
                </a:lnTo>
                <a:close/>
              </a:path>
            </a:pathLst>
          </a:custGeom>
          <a:solidFill>
            <a:srgbClr val="5B89C1">
              <a:alpha val="25098"/>
            </a:srgbClr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15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ea typeface="Arial" pitchFamily="34" charset="0"/>
              </a:rPr>
              <a:t>Custom Overlay</a:t>
            </a:r>
          </a:p>
        </p:txBody>
      </p:sp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5030144" y="2168525"/>
            <a:ext cx="335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Camera Canvas</a:t>
            </a:r>
          </a:p>
        </p:txBody>
      </p:sp>
      <p:sp>
        <p:nvSpPr>
          <p:cNvPr id="34" name="Right Arrow 33"/>
          <p:cNvSpPr>
            <a:spLocks noChangeArrowheads="1"/>
          </p:cNvSpPr>
          <p:nvPr/>
        </p:nvSpPr>
        <p:spPr bwMode="auto">
          <a:xfrm>
            <a:off x="1597969" y="3654425"/>
            <a:ext cx="1412875" cy="723900"/>
          </a:xfrm>
          <a:prstGeom prst="rightArrow">
            <a:avLst>
              <a:gd name="adj1" fmla="val 50000"/>
              <a:gd name="adj2" fmla="val 49996"/>
            </a:avLst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9" name="Picture 18" descr="d-link-dcs-security0cameras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569" y="2890837"/>
            <a:ext cx="1406525" cy="207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3169200" y="3431132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16" name="TextBox 5"/>
          <p:cNvSpPr txBox="1">
            <a:spLocks noChangeArrowheads="1"/>
          </p:cNvSpPr>
          <p:nvPr/>
        </p:nvSpPr>
        <p:spPr bwMode="auto">
          <a:xfrm>
            <a:off x="3187057" y="3770312"/>
            <a:ext cx="1271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Overlay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95933" y="2889265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20" name="TextBox 5"/>
          <p:cNvSpPr txBox="1">
            <a:spLocks noChangeArrowheads="1"/>
          </p:cNvSpPr>
          <p:nvPr/>
        </p:nvSpPr>
        <p:spPr bwMode="auto">
          <a:xfrm>
            <a:off x="211138" y="1246188"/>
            <a:ext cx="335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800" dirty="0">
                <a:latin typeface="+mj-lt"/>
              </a:rPr>
              <a:t>Custom Size &amp; Location</a:t>
            </a: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5409027" y="3228978"/>
            <a:ext cx="12715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1">
                    <a:alpha val="50000"/>
                  </a:schemeClr>
                </a:solidFill>
                <a:latin typeface="+mj-lt"/>
                <a:ea typeface="Arial" charset="0"/>
                <a:cs typeface="Arial" charset="0"/>
              </a:rPr>
              <a:t>Custom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712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809875" y="1954884"/>
            <a:ext cx="5943600" cy="3810000"/>
          </a:xfrm>
          <a:prstGeom prst="rect">
            <a:avLst/>
          </a:prstGeom>
          <a:solidFill>
            <a:srgbClr val="D9D9D9"/>
          </a:solidFill>
          <a:ln w="12700">
            <a:solidFill>
              <a:srgbClr val="7F7F7F"/>
            </a:solidFill>
            <a:round/>
            <a:headEnd/>
            <a:tailEnd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ea typeface="Arial" pitchFamily="34" charset="0"/>
              </a:rPr>
              <a:t>IP Camera – Tiled Overlays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5105400" y="2161259"/>
            <a:ext cx="335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Camera Canvas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105400" y="2618459"/>
            <a:ext cx="3352800" cy="2743200"/>
          </a:xfrm>
          <a:prstGeom prst="rect">
            <a:avLst/>
          </a:prstGeom>
          <a:gradFill rotWithShape="1">
            <a:gsLst>
              <a:gs pos="0">
                <a:srgbClr val="E5EEFF"/>
              </a:gs>
              <a:gs pos="64999">
                <a:srgbClr val="BFD5FF"/>
              </a:gs>
              <a:gs pos="100000">
                <a:srgbClr val="A3C4FF"/>
              </a:gs>
            </a:gsLst>
            <a:lin ang="54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4" name="Right Arrow 33"/>
          <p:cNvSpPr>
            <a:spLocks noChangeArrowheads="1"/>
          </p:cNvSpPr>
          <p:nvPr/>
        </p:nvSpPr>
        <p:spPr bwMode="auto">
          <a:xfrm>
            <a:off x="1557338" y="2469234"/>
            <a:ext cx="1528762" cy="725487"/>
          </a:xfrm>
          <a:prstGeom prst="rightArrow">
            <a:avLst>
              <a:gd name="adj1" fmla="val 50000"/>
              <a:gd name="adj2" fmla="val 49998"/>
            </a:avLst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9" name="Picture 18" descr="d-link-dcs-security0cameras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825" y="2012034"/>
            <a:ext cx="1184275" cy="17494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Box 5"/>
          <p:cNvSpPr txBox="1">
            <a:spLocks noChangeArrowheads="1"/>
          </p:cNvSpPr>
          <p:nvPr/>
        </p:nvSpPr>
        <p:spPr bwMode="auto">
          <a:xfrm>
            <a:off x="211138" y="1246188"/>
            <a:ext cx="412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800" dirty="0">
                <a:latin typeface="+mj-lt"/>
              </a:rPr>
              <a:t>Two Cameras &amp; Two Overlays</a:t>
            </a:r>
          </a:p>
        </p:txBody>
      </p:sp>
      <p:sp>
        <p:nvSpPr>
          <p:cNvPr id="15" name="Right Arrow 14"/>
          <p:cNvSpPr>
            <a:spLocks noChangeArrowheads="1"/>
          </p:cNvSpPr>
          <p:nvPr/>
        </p:nvSpPr>
        <p:spPr bwMode="auto">
          <a:xfrm>
            <a:off x="1557338" y="4442496"/>
            <a:ext cx="1528762" cy="72390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6" name="Picture 15" descr="d-link-dcs-security0cameras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825" y="3985296"/>
            <a:ext cx="1184275" cy="17478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Freeform 27"/>
          <p:cNvSpPr>
            <a:spLocks noChangeArrowheads="1"/>
          </p:cNvSpPr>
          <p:nvPr/>
        </p:nvSpPr>
        <p:spPr bwMode="auto">
          <a:xfrm>
            <a:off x="4521200" y="2313659"/>
            <a:ext cx="3944938" cy="3013075"/>
          </a:xfrm>
          <a:custGeom>
            <a:avLst/>
            <a:gdLst>
              <a:gd name="T0" fmla="*/ 0 w 3945467"/>
              <a:gd name="T1" fmla="*/ 0 h 3014134"/>
              <a:gd name="T2" fmla="*/ 3928533 w 3945467"/>
              <a:gd name="T3" fmla="*/ 296334 h 3014134"/>
              <a:gd name="T4" fmla="*/ 3945467 w 3945467"/>
              <a:gd name="T5" fmla="*/ 3014134 h 3014134"/>
              <a:gd name="T6" fmla="*/ 8467 w 3945467"/>
              <a:gd name="T7" fmla="*/ 1066800 h 3014134"/>
              <a:gd name="T8" fmla="*/ 0 w 3945467"/>
              <a:gd name="T9" fmla="*/ 0 h 3014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5467"/>
              <a:gd name="T16" fmla="*/ 0 h 3014134"/>
              <a:gd name="T17" fmla="*/ 3945467 w 3945467"/>
              <a:gd name="T18" fmla="*/ 3014134 h 30141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5467" h="3014134">
                <a:moveTo>
                  <a:pt x="0" y="0"/>
                </a:moveTo>
                <a:lnTo>
                  <a:pt x="3928533" y="296334"/>
                </a:lnTo>
                <a:lnTo>
                  <a:pt x="3945467" y="3014134"/>
                </a:lnTo>
                <a:lnTo>
                  <a:pt x="8467" y="1066800"/>
                </a:lnTo>
                <a:cubicBezTo>
                  <a:pt x="5645" y="711200"/>
                  <a:pt x="0" y="0"/>
                  <a:pt x="0" y="0"/>
                </a:cubicBezTo>
                <a:close/>
              </a:path>
            </a:pathLst>
          </a:custGeom>
          <a:solidFill>
            <a:srgbClr val="5B89C1">
              <a:alpha val="21176"/>
            </a:srgbClr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244456" y="2323199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67" name="TextBox 5"/>
          <p:cNvSpPr txBox="1">
            <a:spLocks noChangeArrowheads="1"/>
          </p:cNvSpPr>
          <p:nvPr/>
        </p:nvSpPr>
        <p:spPr bwMode="auto">
          <a:xfrm>
            <a:off x="3262313" y="2662909"/>
            <a:ext cx="1271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Overlay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98655" y="2602598"/>
            <a:ext cx="3359545" cy="2748719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Freeform 29"/>
          <p:cNvSpPr>
            <a:spLocks noChangeArrowheads="1"/>
          </p:cNvSpPr>
          <p:nvPr/>
        </p:nvSpPr>
        <p:spPr bwMode="auto">
          <a:xfrm>
            <a:off x="3573463" y="2745459"/>
            <a:ext cx="2022475" cy="2700337"/>
          </a:xfrm>
          <a:custGeom>
            <a:avLst/>
            <a:gdLst>
              <a:gd name="T0" fmla="*/ 0 w 2023533"/>
              <a:gd name="T1" fmla="*/ 1532467 h 2700867"/>
              <a:gd name="T2" fmla="*/ 2015067 w 2023533"/>
              <a:gd name="T3" fmla="*/ 0 h 2700867"/>
              <a:gd name="T4" fmla="*/ 2023533 w 2023533"/>
              <a:gd name="T5" fmla="*/ 2700867 h 2700867"/>
              <a:gd name="T6" fmla="*/ 0 w 2023533"/>
              <a:gd name="T7" fmla="*/ 2565400 h 2700867"/>
              <a:gd name="T8" fmla="*/ 0 w 2023533"/>
              <a:gd name="T9" fmla="*/ 1532467 h 27008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3533"/>
              <a:gd name="T16" fmla="*/ 0 h 2700867"/>
              <a:gd name="T17" fmla="*/ 2023533 w 2023533"/>
              <a:gd name="T18" fmla="*/ 2700867 h 27008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3533" h="2700867">
                <a:moveTo>
                  <a:pt x="0" y="1532467"/>
                </a:moveTo>
                <a:lnTo>
                  <a:pt x="2015067" y="0"/>
                </a:lnTo>
                <a:lnTo>
                  <a:pt x="2023533" y="2700867"/>
                </a:lnTo>
                <a:lnTo>
                  <a:pt x="0" y="2565400"/>
                </a:lnTo>
                <a:lnTo>
                  <a:pt x="0" y="1532467"/>
                </a:lnTo>
                <a:close/>
              </a:path>
            </a:pathLst>
          </a:custGeom>
          <a:solidFill>
            <a:srgbClr val="E46C0A">
              <a:alpha val="21960"/>
            </a:srgbClr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44456" y="4262066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50000"/>
                </a:schemeClr>
              </a:gs>
              <a:gs pos="1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22225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75" name="TextBox 5"/>
          <p:cNvSpPr txBox="1">
            <a:spLocks noChangeArrowheads="1"/>
          </p:cNvSpPr>
          <p:nvPr/>
        </p:nvSpPr>
        <p:spPr bwMode="auto">
          <a:xfrm>
            <a:off x="3262313" y="4601246"/>
            <a:ext cx="1271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Overlay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249333" y="2739735"/>
            <a:ext cx="3327400" cy="2722418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50000"/>
                </a:schemeClr>
              </a:gs>
              <a:gs pos="1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22225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976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  <a:ea typeface="Arial" pitchFamily="34" charset="0"/>
              </a:rPr>
              <a:t>Display Client with Custom Overlay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783138" y="2379663"/>
            <a:ext cx="3352800" cy="2743200"/>
          </a:xfrm>
          <a:prstGeom prst="rect">
            <a:avLst/>
          </a:prstGeom>
          <a:gradFill rotWithShape="1">
            <a:gsLst>
              <a:gs pos="0">
                <a:srgbClr val="E5EEFF"/>
              </a:gs>
              <a:gs pos="64999">
                <a:srgbClr val="BFD5FF"/>
              </a:gs>
              <a:gs pos="100000">
                <a:srgbClr val="A3C4FF"/>
              </a:gs>
            </a:gsLst>
            <a:lin ang="54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5011738" y="1762125"/>
            <a:ext cx="335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Display Client</a:t>
            </a:r>
          </a:p>
        </p:txBody>
      </p:sp>
      <p:sp>
        <p:nvSpPr>
          <p:cNvPr id="31" name="Right Arrow 30"/>
          <p:cNvSpPr>
            <a:spLocks noChangeArrowheads="1"/>
          </p:cNvSpPr>
          <p:nvPr/>
        </p:nvSpPr>
        <p:spPr bwMode="auto">
          <a:xfrm>
            <a:off x="1385888" y="3408363"/>
            <a:ext cx="1412875" cy="723900"/>
          </a:xfrm>
          <a:prstGeom prst="rightArrow">
            <a:avLst>
              <a:gd name="adj1" fmla="val 50000"/>
              <a:gd name="adj2" fmla="val 49996"/>
            </a:avLst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33" name="Picture 32" descr="d-link-dcs-security0cameras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488" y="2644775"/>
            <a:ext cx="1406525" cy="207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5149455" y="2643203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5162549" y="2982916"/>
            <a:ext cx="12715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1">
                    <a:alpha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Custom</a:t>
            </a:r>
          </a:p>
        </p:txBody>
      </p:sp>
      <p:pic>
        <p:nvPicPr>
          <p:cNvPr id="25611" name="Picture 40" descr="screen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613" y="2227263"/>
            <a:ext cx="454025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Freeform 41"/>
          <p:cNvSpPr>
            <a:spLocks noChangeArrowheads="1"/>
          </p:cNvSpPr>
          <p:nvPr/>
        </p:nvSpPr>
        <p:spPr bwMode="auto">
          <a:xfrm>
            <a:off x="2928938" y="3182938"/>
            <a:ext cx="2963862" cy="2016125"/>
          </a:xfrm>
          <a:custGeom>
            <a:avLst/>
            <a:gdLst>
              <a:gd name="T0" fmla="*/ 0 w 2963333"/>
              <a:gd name="T1" fmla="*/ 1049866 h 2015066"/>
              <a:gd name="T2" fmla="*/ 1583266 w 2963333"/>
              <a:gd name="T3" fmla="*/ 2015066 h 2015066"/>
              <a:gd name="T4" fmla="*/ 1574800 w 2963333"/>
              <a:gd name="T5" fmla="*/ 1244600 h 2015066"/>
              <a:gd name="T6" fmla="*/ 2963333 w 2963333"/>
              <a:gd name="T7" fmla="*/ 1244600 h 2015066"/>
              <a:gd name="T8" fmla="*/ 1270000 w 2963333"/>
              <a:gd name="T9" fmla="*/ 0 h 2015066"/>
              <a:gd name="T10" fmla="*/ 0 w 2963333"/>
              <a:gd name="T11" fmla="*/ 1049866 h 20150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63333"/>
              <a:gd name="T19" fmla="*/ 0 h 2015066"/>
              <a:gd name="T20" fmla="*/ 2963333 w 2963333"/>
              <a:gd name="T21" fmla="*/ 2015066 h 20150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63333" h="2015066">
                <a:moveTo>
                  <a:pt x="0" y="1049866"/>
                </a:moveTo>
                <a:lnTo>
                  <a:pt x="1583266" y="2015066"/>
                </a:lnTo>
                <a:lnTo>
                  <a:pt x="1574800" y="1244600"/>
                </a:lnTo>
                <a:lnTo>
                  <a:pt x="2963333" y="1244600"/>
                </a:lnTo>
                <a:lnTo>
                  <a:pt x="1270000" y="0"/>
                </a:lnTo>
                <a:cubicBezTo>
                  <a:pt x="844988" y="351343"/>
                  <a:pt x="542965" y="1049866"/>
                  <a:pt x="0" y="1049866"/>
                </a:cubicBezTo>
                <a:close/>
              </a:path>
            </a:pathLst>
          </a:custGeom>
          <a:solidFill>
            <a:srgbClr val="5B89C1">
              <a:alpha val="45882"/>
            </a:srgbClr>
          </a:soli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922722" y="3185070"/>
            <a:ext cx="1288836" cy="10545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16" name="TextBox 5"/>
          <p:cNvSpPr txBox="1">
            <a:spLocks noChangeArrowheads="1"/>
          </p:cNvSpPr>
          <p:nvPr/>
        </p:nvSpPr>
        <p:spPr bwMode="auto">
          <a:xfrm>
            <a:off x="2940050" y="3524250"/>
            <a:ext cx="1271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 dirty="0">
                <a:latin typeface="+mj-lt"/>
              </a:rPr>
              <a:t>Overlay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489054" y="4438137"/>
            <a:ext cx="1403745" cy="768863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prstClr val="white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267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Song Remains the Same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 Total Cost of Ownership</a:t>
            </a:r>
          </a:p>
          <a:p>
            <a:r>
              <a:rPr lang="en-US" dirty="0" smtClean="0"/>
              <a:t>Reduced Power Consumption</a:t>
            </a:r>
          </a:p>
          <a:p>
            <a:r>
              <a:rPr lang="en-US" dirty="0" smtClean="0"/>
              <a:t>Better Security</a:t>
            </a:r>
          </a:p>
          <a:p>
            <a:r>
              <a:rPr lang="en-US" dirty="0" smtClean="0"/>
              <a:t>Longer Life</a:t>
            </a:r>
          </a:p>
          <a:p>
            <a:r>
              <a:rPr lang="en-US" dirty="0" smtClean="0"/>
              <a:t>Smaller Footprint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2749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ea typeface="Arial" pitchFamily="34" charset="0"/>
              </a:rPr>
              <a:t>Cropping</a:t>
            </a:r>
          </a:p>
        </p:txBody>
      </p:sp>
      <p:grpSp>
        <p:nvGrpSpPr>
          <p:cNvPr id="27651" name="Group 15"/>
          <p:cNvGrpSpPr>
            <a:grpSpLocks/>
          </p:cNvGrpSpPr>
          <p:nvPr/>
        </p:nvGrpSpPr>
        <p:grpSpPr bwMode="auto">
          <a:xfrm>
            <a:off x="2498725" y="2620963"/>
            <a:ext cx="2995613" cy="2222500"/>
            <a:chOff x="3049235" y="2747250"/>
            <a:chExt cx="2597638" cy="1927280"/>
          </a:xfrm>
        </p:grpSpPr>
        <p:pic>
          <p:nvPicPr>
            <p:cNvPr id="27660" name="Picture 44" descr="IMG_1919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235" y="2747250"/>
              <a:ext cx="2597638" cy="1927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Rectangle 26"/>
            <p:cNvSpPr/>
            <p:nvPr/>
          </p:nvSpPr>
          <p:spPr>
            <a:xfrm>
              <a:off x="3635665" y="2915199"/>
              <a:ext cx="1424778" cy="15913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dirty="0">
                  <a:solidFill>
                    <a:srgbClr val="404040"/>
                  </a:solidFill>
                </a:rPr>
                <a:t>overlay</a:t>
              </a:r>
            </a:p>
          </p:txBody>
        </p:sp>
      </p:grpSp>
      <p:sp>
        <p:nvSpPr>
          <p:cNvPr id="27652" name="TextBox 46"/>
          <p:cNvSpPr txBox="1">
            <a:spLocks noChangeArrowheads="1"/>
          </p:cNvSpPr>
          <p:nvPr/>
        </p:nvSpPr>
        <p:spPr bwMode="auto">
          <a:xfrm>
            <a:off x="6367463" y="2430463"/>
            <a:ext cx="2376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 dirty="0">
                <a:latin typeface="+mj-lt"/>
              </a:rPr>
              <a:t>Cropped Result</a:t>
            </a:r>
          </a:p>
        </p:txBody>
      </p:sp>
      <p:grpSp>
        <p:nvGrpSpPr>
          <p:cNvPr id="27653" name="Group 16"/>
          <p:cNvGrpSpPr>
            <a:grpSpLocks/>
          </p:cNvGrpSpPr>
          <p:nvPr/>
        </p:nvGrpSpPr>
        <p:grpSpPr bwMode="auto">
          <a:xfrm>
            <a:off x="6765925" y="2871788"/>
            <a:ext cx="1608138" cy="1793875"/>
            <a:chOff x="7071374" y="2914840"/>
            <a:chExt cx="1434985" cy="1601412"/>
          </a:xfrm>
        </p:grpSpPr>
        <p:pic>
          <p:nvPicPr>
            <p:cNvPr id="2765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1374" y="2914840"/>
              <a:ext cx="1434985" cy="1592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Rectangle 48"/>
            <p:cNvSpPr/>
            <p:nvPr/>
          </p:nvSpPr>
          <p:spPr>
            <a:xfrm>
              <a:off x="7071374" y="2924760"/>
              <a:ext cx="1425069" cy="1591492"/>
            </a:xfrm>
            <a:prstGeom prst="rect">
              <a:avLst/>
            </a:prstGeom>
            <a:noFill/>
            <a:ln>
              <a:solidFill>
                <a:srgbClr val="66F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overlay</a:t>
              </a:r>
            </a:p>
          </p:txBody>
        </p:sp>
      </p:grpSp>
      <p:grpSp>
        <p:nvGrpSpPr>
          <p:cNvPr id="27654" name="Group 14"/>
          <p:cNvGrpSpPr>
            <a:grpSpLocks/>
          </p:cNvGrpSpPr>
          <p:nvPr/>
        </p:nvGrpSpPr>
        <p:grpSpPr bwMode="auto">
          <a:xfrm>
            <a:off x="395288" y="2786063"/>
            <a:ext cx="1822450" cy="1735137"/>
            <a:chOff x="420164" y="2490045"/>
            <a:chExt cx="2400952" cy="2285154"/>
          </a:xfrm>
        </p:grpSpPr>
        <p:sp>
          <p:nvSpPr>
            <p:cNvPr id="11" name="Right Arrow 10"/>
            <p:cNvSpPr>
              <a:spLocks noChangeArrowheads="1"/>
            </p:cNvSpPr>
            <p:nvPr/>
          </p:nvSpPr>
          <p:spPr bwMode="auto">
            <a:xfrm>
              <a:off x="1267421" y="3329739"/>
              <a:ext cx="1553695" cy="796050"/>
            </a:xfrm>
            <a:prstGeom prst="rightArrow">
              <a:avLst>
                <a:gd name="adj1" fmla="val 50000"/>
                <a:gd name="adj2" fmla="val 49996"/>
              </a:avLst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pic>
          <p:nvPicPr>
            <p:cNvPr id="12" name="Picture 11" descr="d-link-dcs-security0cameras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64" y="2490045"/>
              <a:ext cx="1546712" cy="22851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rotWithShape="0">
                <a:srgbClr val="808080">
                  <a:alpha val="42999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Equal 12"/>
          <p:cNvSpPr>
            <a:spLocks noChangeArrowheads="1"/>
          </p:cNvSpPr>
          <p:nvPr/>
        </p:nvSpPr>
        <p:spPr bwMode="auto">
          <a:xfrm>
            <a:off x="5684838" y="3389313"/>
            <a:ext cx="809625" cy="706437"/>
          </a:xfrm>
          <a:custGeom>
            <a:avLst/>
            <a:gdLst>
              <a:gd name="T0" fmla="*/ 702648 w 810016"/>
              <a:gd name="T1" fmla="*/ 228980 h 707601"/>
              <a:gd name="T2" fmla="*/ 702648 w 810016"/>
              <a:gd name="T3" fmla="*/ 478621 h 707601"/>
              <a:gd name="T4" fmla="*/ 405008 w 810016"/>
              <a:gd name="T5" fmla="*/ 561835 h 707601"/>
              <a:gd name="T6" fmla="*/ 107368 w 810016"/>
              <a:gd name="T7" fmla="*/ 228980 h 707601"/>
              <a:gd name="T8" fmla="*/ 107368 w 810016"/>
              <a:gd name="T9" fmla="*/ 478621 h 707601"/>
              <a:gd name="T10" fmla="*/ 405008 w 810016"/>
              <a:gd name="T11" fmla="*/ 145766 h 707601"/>
              <a:gd name="T12" fmla="*/ 0 60000 65536"/>
              <a:gd name="T13" fmla="*/ 0 60000 65536"/>
              <a:gd name="T14" fmla="*/ 1 60000 65536"/>
              <a:gd name="T15" fmla="*/ 2 60000 65536"/>
              <a:gd name="T16" fmla="*/ 2 60000 65536"/>
              <a:gd name="T17" fmla="*/ 3 60000 65536"/>
              <a:gd name="T18" fmla="*/ 107368 w 810016"/>
              <a:gd name="T19" fmla="*/ 145766 h 707601"/>
              <a:gd name="T20" fmla="*/ 702648 w 810016"/>
              <a:gd name="T21" fmla="*/ 561835 h 7076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0016" h="707601">
                <a:moveTo>
                  <a:pt x="107368" y="145766"/>
                </a:moveTo>
                <a:lnTo>
                  <a:pt x="702648" y="145766"/>
                </a:lnTo>
                <a:lnTo>
                  <a:pt x="702648" y="312194"/>
                </a:lnTo>
                <a:lnTo>
                  <a:pt x="107368" y="312194"/>
                </a:lnTo>
                <a:close/>
                <a:moveTo>
                  <a:pt x="107368" y="395407"/>
                </a:moveTo>
                <a:lnTo>
                  <a:pt x="702648" y="395407"/>
                </a:lnTo>
                <a:lnTo>
                  <a:pt x="702648" y="561835"/>
                </a:lnTo>
                <a:lnTo>
                  <a:pt x="107368" y="561835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443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ea typeface="Arial" pitchFamily="34" charset="0"/>
              </a:rPr>
              <a:t>Scaling</a:t>
            </a:r>
          </a:p>
        </p:txBody>
      </p:sp>
      <p:grpSp>
        <p:nvGrpSpPr>
          <p:cNvPr id="29699" name="Group 20"/>
          <p:cNvGrpSpPr>
            <a:grpSpLocks/>
          </p:cNvGrpSpPr>
          <p:nvPr/>
        </p:nvGrpSpPr>
        <p:grpSpPr bwMode="auto">
          <a:xfrm>
            <a:off x="2370138" y="2827338"/>
            <a:ext cx="2436812" cy="1812925"/>
            <a:chOff x="2954867" y="2607733"/>
            <a:chExt cx="2971800" cy="2209800"/>
          </a:xfrm>
        </p:grpSpPr>
        <p:pic>
          <p:nvPicPr>
            <p:cNvPr id="29710" name="Picture 6" descr="IMG_1919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9667" y="2836333"/>
              <a:ext cx="2362200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954867" y="2607733"/>
              <a:ext cx="2971800" cy="22098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en-US">
                <a:solidFill>
                  <a:srgbClr val="404040"/>
                </a:solidFill>
              </a:endParaRPr>
            </a:p>
            <a:p>
              <a:pPr algn="ctr"/>
              <a:r>
                <a:rPr lang="en-US">
                  <a:solidFill>
                    <a:srgbClr val="404040"/>
                  </a:solidFill>
                </a:rPr>
                <a:t>overlay</a:t>
              </a:r>
            </a:p>
          </p:txBody>
        </p:sp>
      </p:grpSp>
      <p:grpSp>
        <p:nvGrpSpPr>
          <p:cNvPr id="29700" name="Group 19"/>
          <p:cNvGrpSpPr>
            <a:grpSpLocks/>
          </p:cNvGrpSpPr>
          <p:nvPr/>
        </p:nvGrpSpPr>
        <p:grpSpPr bwMode="auto">
          <a:xfrm>
            <a:off x="5824538" y="2582863"/>
            <a:ext cx="3054350" cy="2273300"/>
            <a:chOff x="6883400" y="2815697"/>
            <a:chExt cx="2971800" cy="2213503"/>
          </a:xfrm>
        </p:grpSpPr>
        <p:pic>
          <p:nvPicPr>
            <p:cNvPr id="29708" name="Picture 10" descr="IMG_1919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3400" y="2815697"/>
              <a:ext cx="2971800" cy="220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6883400" y="2818788"/>
              <a:ext cx="2971800" cy="2210412"/>
            </a:xfrm>
            <a:prstGeom prst="rect">
              <a:avLst/>
            </a:prstGeom>
            <a:noFill/>
            <a:ln>
              <a:solidFill>
                <a:srgbClr val="66F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9701" name="TextBox 46"/>
          <p:cNvSpPr txBox="1">
            <a:spLocks noChangeArrowheads="1"/>
          </p:cNvSpPr>
          <p:nvPr/>
        </p:nvSpPr>
        <p:spPr bwMode="auto">
          <a:xfrm>
            <a:off x="6276975" y="2133600"/>
            <a:ext cx="2095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Scaled Result</a:t>
            </a:r>
          </a:p>
        </p:txBody>
      </p:sp>
      <p:sp>
        <p:nvSpPr>
          <p:cNvPr id="19" name="Equal 18"/>
          <p:cNvSpPr>
            <a:spLocks noChangeArrowheads="1"/>
          </p:cNvSpPr>
          <p:nvPr/>
        </p:nvSpPr>
        <p:spPr bwMode="auto">
          <a:xfrm>
            <a:off x="4879975" y="3379788"/>
            <a:ext cx="811213" cy="708025"/>
          </a:xfrm>
          <a:custGeom>
            <a:avLst/>
            <a:gdLst>
              <a:gd name="T0" fmla="*/ 702648 w 810016"/>
              <a:gd name="T1" fmla="*/ 228980 h 707601"/>
              <a:gd name="T2" fmla="*/ 702648 w 810016"/>
              <a:gd name="T3" fmla="*/ 478621 h 707601"/>
              <a:gd name="T4" fmla="*/ 405008 w 810016"/>
              <a:gd name="T5" fmla="*/ 561835 h 707601"/>
              <a:gd name="T6" fmla="*/ 107368 w 810016"/>
              <a:gd name="T7" fmla="*/ 228980 h 707601"/>
              <a:gd name="T8" fmla="*/ 107368 w 810016"/>
              <a:gd name="T9" fmla="*/ 478621 h 707601"/>
              <a:gd name="T10" fmla="*/ 405008 w 810016"/>
              <a:gd name="T11" fmla="*/ 145766 h 707601"/>
              <a:gd name="T12" fmla="*/ 0 60000 65536"/>
              <a:gd name="T13" fmla="*/ 0 60000 65536"/>
              <a:gd name="T14" fmla="*/ 1 60000 65536"/>
              <a:gd name="T15" fmla="*/ 2 60000 65536"/>
              <a:gd name="T16" fmla="*/ 2 60000 65536"/>
              <a:gd name="T17" fmla="*/ 3 60000 65536"/>
              <a:gd name="T18" fmla="*/ 107368 w 810016"/>
              <a:gd name="T19" fmla="*/ 145766 h 707601"/>
              <a:gd name="T20" fmla="*/ 702648 w 810016"/>
              <a:gd name="T21" fmla="*/ 561835 h 7076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0016" h="707601">
                <a:moveTo>
                  <a:pt x="107368" y="145766"/>
                </a:moveTo>
                <a:lnTo>
                  <a:pt x="702648" y="145766"/>
                </a:lnTo>
                <a:lnTo>
                  <a:pt x="702648" y="312194"/>
                </a:lnTo>
                <a:lnTo>
                  <a:pt x="107368" y="312194"/>
                </a:lnTo>
                <a:close/>
                <a:moveTo>
                  <a:pt x="107368" y="395407"/>
                </a:moveTo>
                <a:lnTo>
                  <a:pt x="702648" y="395407"/>
                </a:lnTo>
                <a:lnTo>
                  <a:pt x="702648" y="561835"/>
                </a:lnTo>
                <a:lnTo>
                  <a:pt x="107368" y="561835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29703" name="Group 22"/>
          <p:cNvGrpSpPr>
            <a:grpSpLocks/>
          </p:cNvGrpSpPr>
          <p:nvPr/>
        </p:nvGrpSpPr>
        <p:grpSpPr bwMode="auto">
          <a:xfrm>
            <a:off x="395288" y="2786063"/>
            <a:ext cx="1822450" cy="1735137"/>
            <a:chOff x="420164" y="2490045"/>
            <a:chExt cx="2400952" cy="2285154"/>
          </a:xfrm>
        </p:grpSpPr>
        <p:sp>
          <p:nvSpPr>
            <p:cNvPr id="24" name="Right Arrow 23"/>
            <p:cNvSpPr>
              <a:spLocks noChangeArrowheads="1"/>
            </p:cNvSpPr>
            <p:nvPr/>
          </p:nvSpPr>
          <p:spPr bwMode="auto">
            <a:xfrm>
              <a:off x="1267421" y="3329739"/>
              <a:ext cx="1553695" cy="796050"/>
            </a:xfrm>
            <a:prstGeom prst="rightArrow">
              <a:avLst>
                <a:gd name="adj1" fmla="val 50000"/>
                <a:gd name="adj2" fmla="val 49996"/>
              </a:avLst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pic>
          <p:nvPicPr>
            <p:cNvPr id="25" name="Picture 24" descr="d-link-dcs-security0cameras.psd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64" y="2490045"/>
              <a:ext cx="1546712" cy="22851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rotWithShape="0">
                <a:srgbClr val="808080">
                  <a:alpha val="42999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4" name="TextBox 46"/>
          <p:cNvSpPr txBox="1">
            <a:spLocks noChangeArrowheads="1"/>
          </p:cNvSpPr>
          <p:nvPr/>
        </p:nvSpPr>
        <p:spPr bwMode="auto">
          <a:xfrm>
            <a:off x="180975" y="1524000"/>
            <a:ext cx="3248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800" dirty="0"/>
              <a:t>• No cropping required</a:t>
            </a:r>
          </a:p>
        </p:txBody>
      </p: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>
            <a:off x="254000" y="1955800"/>
            <a:ext cx="3624263" cy="15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979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ea typeface="Arial" pitchFamily="34" charset="0"/>
              </a:rPr>
              <a:t>Scaled and cropped</a:t>
            </a:r>
          </a:p>
        </p:txBody>
      </p:sp>
      <p:sp>
        <p:nvSpPr>
          <p:cNvPr id="31747" name="TextBox 11"/>
          <p:cNvSpPr txBox="1">
            <a:spLocks noChangeArrowheads="1"/>
          </p:cNvSpPr>
          <p:nvPr/>
        </p:nvSpPr>
        <p:spPr bwMode="auto">
          <a:xfrm>
            <a:off x="5748338" y="1963514"/>
            <a:ext cx="3124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 dirty="0">
                <a:latin typeface="+mj-lt"/>
              </a:rPr>
              <a:t>Scaled &amp; </a:t>
            </a:r>
            <a:r>
              <a:rPr lang="en-US" sz="1800" dirty="0" smtClean="0">
                <a:latin typeface="+mj-lt"/>
              </a:rPr>
              <a:t>Cropped Result</a:t>
            </a:r>
            <a:endParaRPr lang="en-US" sz="1800" dirty="0">
              <a:latin typeface="+mj-lt"/>
            </a:endParaRPr>
          </a:p>
        </p:txBody>
      </p:sp>
      <p:grpSp>
        <p:nvGrpSpPr>
          <p:cNvPr id="31748" name="Group 12"/>
          <p:cNvGrpSpPr>
            <a:grpSpLocks/>
          </p:cNvGrpSpPr>
          <p:nvPr/>
        </p:nvGrpSpPr>
        <p:grpSpPr bwMode="auto">
          <a:xfrm>
            <a:off x="2344738" y="2717800"/>
            <a:ext cx="2722562" cy="2024063"/>
            <a:chOff x="1371600" y="3200400"/>
            <a:chExt cx="2971800" cy="2209800"/>
          </a:xfrm>
        </p:grpSpPr>
        <p:pic>
          <p:nvPicPr>
            <p:cNvPr id="31756" name="Picture 6" descr="IMG_1919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00" y="3200400"/>
              <a:ext cx="23622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371600" y="3200400"/>
              <a:ext cx="2971800" cy="22098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dirty="0">
                  <a:solidFill>
                    <a:srgbClr val="404040"/>
                  </a:solidFill>
                </a:rPr>
                <a:t>overlay</a:t>
              </a:r>
            </a:p>
          </p:txBody>
        </p:sp>
      </p:grpSp>
      <p:grpSp>
        <p:nvGrpSpPr>
          <p:cNvPr id="31749" name="Group 15"/>
          <p:cNvGrpSpPr>
            <a:grpSpLocks/>
          </p:cNvGrpSpPr>
          <p:nvPr/>
        </p:nvGrpSpPr>
        <p:grpSpPr bwMode="auto">
          <a:xfrm>
            <a:off x="5880100" y="2363788"/>
            <a:ext cx="2849563" cy="2665412"/>
            <a:chOff x="5879571" y="2363259"/>
            <a:chExt cx="2976562" cy="2784475"/>
          </a:xfrm>
        </p:grpSpPr>
        <p:pic>
          <p:nvPicPr>
            <p:cNvPr id="31754" name="Picture 12" descr="IMG_1919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9571" y="2363259"/>
              <a:ext cx="2976562" cy="278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884546" y="2633580"/>
              <a:ext cx="2971587" cy="2209006"/>
            </a:xfrm>
            <a:prstGeom prst="rect">
              <a:avLst/>
            </a:prstGeom>
            <a:noFill/>
            <a:ln>
              <a:solidFill>
                <a:srgbClr val="66F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750" name="Group 9"/>
          <p:cNvGrpSpPr>
            <a:grpSpLocks/>
          </p:cNvGrpSpPr>
          <p:nvPr/>
        </p:nvGrpSpPr>
        <p:grpSpPr bwMode="auto">
          <a:xfrm>
            <a:off x="395288" y="2786063"/>
            <a:ext cx="1822450" cy="1735137"/>
            <a:chOff x="420164" y="2490045"/>
            <a:chExt cx="2400952" cy="2285154"/>
          </a:xfrm>
        </p:grpSpPr>
        <p:sp>
          <p:nvSpPr>
            <p:cNvPr id="11" name="Right Arrow 10"/>
            <p:cNvSpPr>
              <a:spLocks noChangeArrowheads="1"/>
            </p:cNvSpPr>
            <p:nvPr/>
          </p:nvSpPr>
          <p:spPr bwMode="auto">
            <a:xfrm>
              <a:off x="1267421" y="3329739"/>
              <a:ext cx="1553695" cy="796050"/>
            </a:xfrm>
            <a:prstGeom prst="rightArrow">
              <a:avLst>
                <a:gd name="adj1" fmla="val 50000"/>
                <a:gd name="adj2" fmla="val 49996"/>
              </a:avLst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pic>
          <p:nvPicPr>
            <p:cNvPr id="12" name="Picture 11" descr="d-link-dcs-security0cameras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64" y="2490045"/>
              <a:ext cx="1546712" cy="22851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rotWithShape="0">
                <a:srgbClr val="808080">
                  <a:alpha val="42999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Equal 14"/>
          <p:cNvSpPr>
            <a:spLocks noChangeArrowheads="1"/>
          </p:cNvSpPr>
          <p:nvPr/>
        </p:nvSpPr>
        <p:spPr bwMode="auto">
          <a:xfrm>
            <a:off x="5057775" y="3379788"/>
            <a:ext cx="811213" cy="708025"/>
          </a:xfrm>
          <a:custGeom>
            <a:avLst/>
            <a:gdLst>
              <a:gd name="T0" fmla="*/ 702648 w 810016"/>
              <a:gd name="T1" fmla="*/ 228980 h 707601"/>
              <a:gd name="T2" fmla="*/ 702648 w 810016"/>
              <a:gd name="T3" fmla="*/ 478621 h 707601"/>
              <a:gd name="T4" fmla="*/ 405008 w 810016"/>
              <a:gd name="T5" fmla="*/ 561835 h 707601"/>
              <a:gd name="T6" fmla="*/ 107368 w 810016"/>
              <a:gd name="T7" fmla="*/ 228980 h 707601"/>
              <a:gd name="T8" fmla="*/ 107368 w 810016"/>
              <a:gd name="T9" fmla="*/ 478621 h 707601"/>
              <a:gd name="T10" fmla="*/ 405008 w 810016"/>
              <a:gd name="T11" fmla="*/ 145766 h 707601"/>
              <a:gd name="T12" fmla="*/ 0 60000 65536"/>
              <a:gd name="T13" fmla="*/ 0 60000 65536"/>
              <a:gd name="T14" fmla="*/ 1 60000 65536"/>
              <a:gd name="T15" fmla="*/ 2 60000 65536"/>
              <a:gd name="T16" fmla="*/ 2 60000 65536"/>
              <a:gd name="T17" fmla="*/ 3 60000 65536"/>
              <a:gd name="T18" fmla="*/ 107368 w 810016"/>
              <a:gd name="T19" fmla="*/ 145766 h 707601"/>
              <a:gd name="T20" fmla="*/ 702648 w 810016"/>
              <a:gd name="T21" fmla="*/ 561835 h 7076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0016" h="707601">
                <a:moveTo>
                  <a:pt x="107368" y="145766"/>
                </a:moveTo>
                <a:lnTo>
                  <a:pt x="702648" y="145766"/>
                </a:lnTo>
                <a:lnTo>
                  <a:pt x="702648" y="312194"/>
                </a:lnTo>
                <a:lnTo>
                  <a:pt x="107368" y="312194"/>
                </a:lnTo>
                <a:close/>
                <a:moveTo>
                  <a:pt x="107368" y="395407"/>
                </a:moveTo>
                <a:lnTo>
                  <a:pt x="702648" y="395407"/>
                </a:lnTo>
                <a:lnTo>
                  <a:pt x="702648" y="561835"/>
                </a:lnTo>
                <a:lnTo>
                  <a:pt x="107368" y="561835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2980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ea typeface="Arial" pitchFamily="34" charset="0"/>
              </a:rPr>
              <a:t>No Scaling, Crop and Fill</a:t>
            </a:r>
          </a:p>
        </p:txBody>
      </p:sp>
      <p:sp>
        <p:nvSpPr>
          <p:cNvPr id="33795" name="TextBox 11"/>
          <p:cNvSpPr txBox="1">
            <a:spLocks noChangeArrowheads="1"/>
          </p:cNvSpPr>
          <p:nvPr/>
        </p:nvSpPr>
        <p:spPr bwMode="auto">
          <a:xfrm>
            <a:off x="5830887" y="2181001"/>
            <a:ext cx="2971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>
                <a:latin typeface="+mj-lt"/>
              </a:rPr>
              <a:t>Unscaled Result</a:t>
            </a:r>
          </a:p>
        </p:txBody>
      </p:sp>
      <p:grpSp>
        <p:nvGrpSpPr>
          <p:cNvPr id="33796" name="Group 19"/>
          <p:cNvGrpSpPr>
            <a:grpSpLocks/>
          </p:cNvGrpSpPr>
          <p:nvPr/>
        </p:nvGrpSpPr>
        <p:grpSpPr bwMode="auto">
          <a:xfrm>
            <a:off x="2379663" y="2598738"/>
            <a:ext cx="2493962" cy="2241550"/>
            <a:chOff x="3801533" y="3496733"/>
            <a:chExt cx="1951038" cy="1752600"/>
          </a:xfrm>
        </p:grpSpPr>
        <p:pic>
          <p:nvPicPr>
            <p:cNvPr id="33805" name="Picture 6" descr="IMG_1919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1533" y="3649133"/>
              <a:ext cx="1951038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954287" y="3496733"/>
              <a:ext cx="1599578" cy="1752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en-US">
                <a:solidFill>
                  <a:srgbClr val="404040"/>
                </a:solidFill>
              </a:endParaRPr>
            </a:p>
            <a:p>
              <a:pPr algn="ctr"/>
              <a:r>
                <a:rPr lang="en-US">
                  <a:solidFill>
                    <a:srgbClr val="404040"/>
                  </a:solidFill>
                </a:rPr>
                <a:t>overlay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291263" y="2609850"/>
            <a:ext cx="2046287" cy="22415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6308725" y="4656138"/>
            <a:ext cx="2016125" cy="63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799" name="Group 13"/>
          <p:cNvGrpSpPr>
            <a:grpSpLocks/>
          </p:cNvGrpSpPr>
          <p:nvPr/>
        </p:nvGrpSpPr>
        <p:grpSpPr bwMode="auto">
          <a:xfrm>
            <a:off x="395288" y="2786063"/>
            <a:ext cx="1822450" cy="1735137"/>
            <a:chOff x="420164" y="2490045"/>
            <a:chExt cx="2400952" cy="2285154"/>
          </a:xfrm>
        </p:grpSpPr>
        <p:sp>
          <p:nvSpPr>
            <p:cNvPr id="16" name="Right Arrow 15"/>
            <p:cNvSpPr>
              <a:spLocks noChangeArrowheads="1"/>
            </p:cNvSpPr>
            <p:nvPr/>
          </p:nvSpPr>
          <p:spPr bwMode="auto">
            <a:xfrm>
              <a:off x="1267421" y="3329739"/>
              <a:ext cx="1553695" cy="796050"/>
            </a:xfrm>
            <a:prstGeom prst="rightArrow">
              <a:avLst>
                <a:gd name="adj1" fmla="val 50000"/>
                <a:gd name="adj2" fmla="val 49996"/>
              </a:avLst>
            </a:prstGeom>
            <a:gradFill rotWithShape="1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pic>
          <p:nvPicPr>
            <p:cNvPr id="18" name="Picture 17" descr="d-link-dcs-security0cameras.psd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64" y="2490045"/>
              <a:ext cx="1546712" cy="22851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rotWithShape="0">
                <a:srgbClr val="808080">
                  <a:alpha val="42999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Equal 18"/>
          <p:cNvSpPr>
            <a:spLocks noChangeArrowheads="1"/>
          </p:cNvSpPr>
          <p:nvPr/>
        </p:nvSpPr>
        <p:spPr bwMode="auto">
          <a:xfrm>
            <a:off x="5083175" y="3379788"/>
            <a:ext cx="811213" cy="708025"/>
          </a:xfrm>
          <a:custGeom>
            <a:avLst/>
            <a:gdLst>
              <a:gd name="T0" fmla="*/ 702648 w 810016"/>
              <a:gd name="T1" fmla="*/ 228980 h 707601"/>
              <a:gd name="T2" fmla="*/ 702648 w 810016"/>
              <a:gd name="T3" fmla="*/ 478621 h 707601"/>
              <a:gd name="T4" fmla="*/ 405008 w 810016"/>
              <a:gd name="T5" fmla="*/ 561835 h 707601"/>
              <a:gd name="T6" fmla="*/ 107368 w 810016"/>
              <a:gd name="T7" fmla="*/ 228980 h 707601"/>
              <a:gd name="T8" fmla="*/ 107368 w 810016"/>
              <a:gd name="T9" fmla="*/ 478621 h 707601"/>
              <a:gd name="T10" fmla="*/ 405008 w 810016"/>
              <a:gd name="T11" fmla="*/ 145766 h 707601"/>
              <a:gd name="T12" fmla="*/ 0 60000 65536"/>
              <a:gd name="T13" fmla="*/ 0 60000 65536"/>
              <a:gd name="T14" fmla="*/ 1 60000 65536"/>
              <a:gd name="T15" fmla="*/ 2 60000 65536"/>
              <a:gd name="T16" fmla="*/ 2 60000 65536"/>
              <a:gd name="T17" fmla="*/ 3 60000 65536"/>
              <a:gd name="T18" fmla="*/ 107368 w 810016"/>
              <a:gd name="T19" fmla="*/ 145766 h 707601"/>
              <a:gd name="T20" fmla="*/ 702648 w 810016"/>
              <a:gd name="T21" fmla="*/ 561835 h 7076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0016" h="707601">
                <a:moveTo>
                  <a:pt x="107368" y="145766"/>
                </a:moveTo>
                <a:lnTo>
                  <a:pt x="702648" y="145766"/>
                </a:lnTo>
                <a:lnTo>
                  <a:pt x="702648" y="312194"/>
                </a:lnTo>
                <a:lnTo>
                  <a:pt x="107368" y="312194"/>
                </a:lnTo>
                <a:close/>
                <a:moveTo>
                  <a:pt x="107368" y="395407"/>
                </a:moveTo>
                <a:lnTo>
                  <a:pt x="702648" y="395407"/>
                </a:lnTo>
                <a:lnTo>
                  <a:pt x="702648" y="561835"/>
                </a:lnTo>
                <a:lnTo>
                  <a:pt x="107368" y="561835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cs typeface="+mn-cs"/>
            </a:endParaRPr>
          </a:p>
        </p:txBody>
      </p:sp>
      <p:pic>
        <p:nvPicPr>
          <p:cNvPr id="33801" name="Picture 6" descr="IMG_191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7974" r="9737"/>
          <a:stretch>
            <a:fillRect/>
          </a:stretch>
        </p:blipFill>
        <p:spPr bwMode="auto">
          <a:xfrm>
            <a:off x="6286500" y="2786063"/>
            <a:ext cx="2052638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291263" y="2609850"/>
            <a:ext cx="2046287" cy="2241550"/>
          </a:xfrm>
          <a:prstGeom prst="rect">
            <a:avLst/>
          </a:prstGeom>
          <a:noFill/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119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ea typeface="Arial" pitchFamily="34" charset="0"/>
              </a:rPr>
              <a:t>Additional Camera Features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963863" y="1371600"/>
            <a:ext cx="5722937" cy="4525963"/>
          </a:xfrm>
        </p:spPr>
        <p:txBody>
          <a:bodyPr/>
          <a:lstStyle/>
          <a:p>
            <a:r>
              <a:rPr lang="en-US" dirty="0" smtClean="0"/>
              <a:t>Camera Connect</a:t>
            </a:r>
          </a:p>
          <a:p>
            <a:pPr lvl="1"/>
            <a:r>
              <a:rPr lang="en-US" dirty="0" smtClean="0"/>
              <a:t>Tab within ThinManager</a:t>
            </a:r>
          </a:p>
          <a:p>
            <a:pPr lvl="1"/>
            <a:r>
              <a:rPr lang="en-US" dirty="0" smtClean="0"/>
              <a:t>Used for camera configuration</a:t>
            </a:r>
          </a:p>
          <a:p>
            <a:r>
              <a:rPr lang="en-US" dirty="0" smtClean="0"/>
              <a:t>Multiple camera overlay and select</a:t>
            </a:r>
          </a:p>
          <a:p>
            <a:r>
              <a:rPr lang="en-US" dirty="0" smtClean="0"/>
              <a:t>Camera cycling in overlay</a:t>
            </a:r>
          </a:p>
        </p:txBody>
      </p:sp>
      <p:pic>
        <p:nvPicPr>
          <p:cNvPr id="4" name="Picture 3" descr="d-link-dcs-security0cameras.psd"/>
          <p:cNvPicPr>
            <a:picLocks noChangeAspect="1"/>
          </p:cNvPicPr>
          <p:nvPr/>
        </p:nvPicPr>
        <p:blipFill>
          <a:blip r:embed="rId3"/>
          <a:srcRect b="1610"/>
          <a:stretch>
            <a:fillRect/>
          </a:stretch>
        </p:blipFill>
        <p:spPr>
          <a:xfrm>
            <a:off x="647700" y="1426633"/>
            <a:ext cx="2135204" cy="3103034"/>
          </a:xfrm>
          <a:prstGeom prst="rect">
            <a:avLst/>
          </a:prstGeom>
          <a:effectLst>
            <a:outerShdw blurRad="203200" dist="50800" dir="4740000">
              <a:srgbClr val="000000">
                <a:alpha val="43000"/>
              </a:srgbClr>
            </a:outerShdw>
            <a:reflection stA="41000" endPos="28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534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err="1" smtClean="0"/>
              <a:t>TermSecure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832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6878" y="3528019"/>
            <a:ext cx="962025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272011" y="3459937"/>
            <a:ext cx="1210614" cy="2353442"/>
          </a:xfrm>
          <a:prstGeom prst="rect">
            <a:avLst/>
          </a:prstGeom>
          <a:solidFill>
            <a:srgbClr val="3399FF">
              <a:alpha val="6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83317" y="1478033"/>
            <a:ext cx="5267459" cy="2488663"/>
          </a:xfrm>
          <a:prstGeom prst="rect">
            <a:avLst/>
          </a:prstGeom>
          <a:noFill/>
          <a:ln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TermSecure</a:t>
            </a:r>
            <a:endParaRPr lang="en-US" dirty="0" smtClean="0"/>
          </a:p>
        </p:txBody>
      </p:sp>
      <p:pic>
        <p:nvPicPr>
          <p:cNvPr id="11268" name="Picture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3646" y="4751341"/>
            <a:ext cx="21463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Rectangle 73"/>
          <p:cNvSpPr/>
          <p:nvPr/>
        </p:nvSpPr>
        <p:spPr>
          <a:xfrm>
            <a:off x="3190984" y="5254578"/>
            <a:ext cx="7620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463784" y="5279978"/>
            <a:ext cx="762000" cy="5334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grpSp>
        <p:nvGrpSpPr>
          <p:cNvPr id="11290" name="Group 61"/>
          <p:cNvGrpSpPr>
            <a:grpSpLocks/>
          </p:cNvGrpSpPr>
          <p:nvPr/>
        </p:nvGrpSpPr>
        <p:grpSpPr bwMode="auto">
          <a:xfrm>
            <a:off x="587894" y="1951107"/>
            <a:ext cx="2108975" cy="1858962"/>
            <a:chOff x="2609850" y="2012950"/>
            <a:chExt cx="3924300" cy="3460182"/>
          </a:xfrm>
        </p:grpSpPr>
        <p:pic>
          <p:nvPicPr>
            <p:cNvPr id="11299" name="Picture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0" name="Picture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92" name="Group 69"/>
          <p:cNvGrpSpPr>
            <a:grpSpLocks/>
          </p:cNvGrpSpPr>
          <p:nvPr/>
        </p:nvGrpSpPr>
        <p:grpSpPr bwMode="auto">
          <a:xfrm>
            <a:off x="2854009" y="1938407"/>
            <a:ext cx="2108975" cy="1858962"/>
            <a:chOff x="2609850" y="2012950"/>
            <a:chExt cx="3924300" cy="3460182"/>
          </a:xfrm>
        </p:grpSpPr>
        <p:pic>
          <p:nvPicPr>
            <p:cNvPr id="11293" name="Picture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4" name="Picture 7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5" name="Picture 7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4" name="Rectangle 93"/>
          <p:cNvSpPr/>
          <p:nvPr/>
        </p:nvSpPr>
        <p:spPr>
          <a:xfrm>
            <a:off x="689494" y="2044769"/>
            <a:ext cx="1885950" cy="130333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dirty="0"/>
          </a:p>
        </p:txBody>
      </p:sp>
      <p:sp>
        <p:nvSpPr>
          <p:cNvPr id="87" name="Rectangle 86"/>
          <p:cNvSpPr/>
          <p:nvPr/>
        </p:nvSpPr>
        <p:spPr bwMode="auto">
          <a:xfrm>
            <a:off x="1645169" y="2059236"/>
            <a:ext cx="925513" cy="5778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(Tiled)</a:t>
            </a:r>
            <a:endParaRPr lang="en-US" sz="1200" dirty="0"/>
          </a:p>
        </p:txBody>
      </p:sp>
      <p:pic>
        <p:nvPicPr>
          <p:cNvPr id="11277" name="Picture 129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0469" y="2997269"/>
            <a:ext cx="3635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3" name="Straight Arrow Connector 132"/>
          <p:cNvCxnSpPr>
            <a:stCxn id="11268" idx="3"/>
          </p:cNvCxnSpPr>
          <p:nvPr/>
        </p:nvCxnSpPr>
        <p:spPr bwMode="auto">
          <a:xfrm flipH="1" flipV="1">
            <a:off x="3416103" y="3367520"/>
            <a:ext cx="363843" cy="1699734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>
            <a:stCxn id="74" idx="0"/>
            <a:endCxn id="87" idx="2"/>
          </p:cNvCxnSpPr>
          <p:nvPr/>
        </p:nvCxnSpPr>
        <p:spPr bwMode="auto">
          <a:xfrm flipH="1" flipV="1">
            <a:off x="2107926" y="2637086"/>
            <a:ext cx="1464058" cy="2617492"/>
          </a:xfrm>
          <a:prstGeom prst="straightConnector1">
            <a:avLst/>
          </a:prstGeom>
          <a:ln w="6350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stCxn id="51" idx="1"/>
            <a:endCxn id="11268" idx="3"/>
          </p:cNvCxnSpPr>
          <p:nvPr/>
        </p:nvCxnSpPr>
        <p:spPr bwMode="auto">
          <a:xfrm flipH="1" flipV="1">
            <a:off x="3779946" y="5067254"/>
            <a:ext cx="2726937" cy="321658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stCxn id="50" idx="1"/>
            <a:endCxn id="11268" idx="3"/>
          </p:cNvCxnSpPr>
          <p:nvPr/>
        </p:nvCxnSpPr>
        <p:spPr bwMode="auto">
          <a:xfrm flipH="1">
            <a:off x="3779946" y="4762847"/>
            <a:ext cx="2726937" cy="304407"/>
          </a:xfrm>
          <a:prstGeom prst="straightConnector1">
            <a:avLst/>
          </a:prstGeom>
          <a:ln w="635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 bwMode="auto">
          <a:xfrm>
            <a:off x="6506883" y="3875621"/>
            <a:ext cx="762000" cy="5334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506883" y="4496147"/>
            <a:ext cx="762000" cy="5334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  <a:lumMod val="5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51" name="Rectangle 50"/>
          <p:cNvSpPr/>
          <p:nvPr/>
        </p:nvSpPr>
        <p:spPr>
          <a:xfrm>
            <a:off x="6506883" y="5115887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User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54" name="Rectangle 53"/>
          <p:cNvSpPr/>
          <p:nvPr/>
        </p:nvSpPr>
        <p:spPr bwMode="auto">
          <a:xfrm>
            <a:off x="2969920" y="2044769"/>
            <a:ext cx="1864804" cy="1285876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cxnSp>
        <p:nvCxnSpPr>
          <p:cNvPr id="44" name="Straight Arrow Connector 43"/>
          <p:cNvCxnSpPr>
            <a:stCxn id="11268" idx="3"/>
          </p:cNvCxnSpPr>
          <p:nvPr/>
        </p:nvCxnSpPr>
        <p:spPr bwMode="auto">
          <a:xfrm flipV="1">
            <a:off x="3779946" y="3094138"/>
            <a:ext cx="173038" cy="1973116"/>
          </a:xfrm>
          <a:prstGeom prst="straightConnector1">
            <a:avLst/>
          </a:prstGeom>
          <a:ln w="635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9" idx="1"/>
            <a:endCxn id="11268" idx="3"/>
          </p:cNvCxnSpPr>
          <p:nvPr/>
        </p:nvCxnSpPr>
        <p:spPr bwMode="auto">
          <a:xfrm flipH="1">
            <a:off x="3779946" y="4142321"/>
            <a:ext cx="2726937" cy="924933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325796" y="5279978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sp>
        <p:nvSpPr>
          <p:cNvPr id="65" name="Rectangle 64"/>
          <p:cNvSpPr/>
          <p:nvPr/>
        </p:nvSpPr>
        <p:spPr>
          <a:xfrm>
            <a:off x="689494" y="2057648"/>
            <a:ext cx="939800" cy="57943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(Tiled)</a:t>
            </a:r>
            <a:endParaRPr lang="en-US" sz="1200" dirty="0"/>
          </a:p>
        </p:txBody>
      </p:sp>
      <p:sp>
        <p:nvSpPr>
          <p:cNvPr id="85" name="Rectangle 84"/>
          <p:cNvSpPr/>
          <p:nvPr/>
        </p:nvSpPr>
        <p:spPr bwMode="auto">
          <a:xfrm>
            <a:off x="694257" y="2678003"/>
            <a:ext cx="935037" cy="638175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(Tiled)</a:t>
            </a:r>
            <a:endParaRPr lang="en-US" sz="1200" dirty="0"/>
          </a:p>
        </p:txBody>
      </p:sp>
      <p:cxnSp>
        <p:nvCxnSpPr>
          <p:cNvPr id="61" name="Straight Arrow Connector 60"/>
          <p:cNvCxnSpPr/>
          <p:nvPr/>
        </p:nvCxnSpPr>
        <p:spPr bwMode="auto">
          <a:xfrm flipH="1" flipV="1">
            <a:off x="1503280" y="2637086"/>
            <a:ext cx="1248039" cy="2874717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>
            <a:stCxn id="76" idx="0"/>
            <a:endCxn id="85" idx="2"/>
          </p:cNvCxnSpPr>
          <p:nvPr/>
        </p:nvCxnSpPr>
        <p:spPr bwMode="auto">
          <a:xfrm flipH="1" flipV="1">
            <a:off x="1161776" y="3316178"/>
            <a:ext cx="683008" cy="1963800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25794" y="1323175"/>
            <a:ext cx="251831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2 Monitors / 1 thin client</a:t>
            </a:r>
            <a:endParaRPr lang="en-US" dirty="0"/>
          </a:p>
        </p:txBody>
      </p:sp>
      <p:cxnSp>
        <p:nvCxnSpPr>
          <p:cNvPr id="40" name="Straight Arrow Connector 39"/>
          <p:cNvCxnSpPr>
            <a:stCxn id="11268" idx="3"/>
            <a:endCxn id="88" idx="2"/>
          </p:cNvCxnSpPr>
          <p:nvPr/>
        </p:nvCxnSpPr>
        <p:spPr bwMode="auto">
          <a:xfrm flipV="1">
            <a:off x="3779946" y="2933053"/>
            <a:ext cx="571195" cy="2134201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http://icons.iconarchive.com/icons/deleket/scrap/256/Lock-ic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1530" y="2999505"/>
            <a:ext cx="323194" cy="32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20783" y="3472636"/>
            <a:ext cx="913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Context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://icons.iconarchive.com/icons/deleket/scrap/256/Lock-ic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6066" y="4697901"/>
            <a:ext cx="556677" cy="55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Rectangle 92"/>
          <p:cNvSpPr/>
          <p:nvPr/>
        </p:nvSpPr>
        <p:spPr bwMode="auto">
          <a:xfrm>
            <a:off x="3172128" y="1764295"/>
            <a:ext cx="1970088" cy="137795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(Stacked)</a:t>
            </a:r>
            <a:endParaRPr lang="en-US" sz="1200" dirty="0"/>
          </a:p>
        </p:txBody>
      </p:sp>
      <p:pic>
        <p:nvPicPr>
          <p:cNvPr id="42" name="Picture 2" descr="http://icons.iconarchive.com/icons/deleket/scrap/256/Lock-ic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1387" y="2792860"/>
            <a:ext cx="323194" cy="32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Rectangle 87"/>
          <p:cNvSpPr/>
          <p:nvPr/>
        </p:nvSpPr>
        <p:spPr bwMode="auto">
          <a:xfrm>
            <a:off x="3416103" y="1656703"/>
            <a:ext cx="1870075" cy="12763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  <a:p>
            <a:pPr algn="ctr">
              <a:defRPr/>
            </a:pPr>
            <a:r>
              <a:rPr lang="en-US" sz="1200" dirty="0" smtClean="0"/>
              <a:t>(Stacked)</a:t>
            </a:r>
            <a:endParaRPr lang="en-US" sz="1200" dirty="0"/>
          </a:p>
        </p:txBody>
      </p:sp>
      <p:pic>
        <p:nvPicPr>
          <p:cNvPr id="41" name="Picture 2" descr="http://icons.iconarchive.com/icons/deleket/scrap/256/Lock-ic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2984" y="2581631"/>
            <a:ext cx="323194" cy="32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cons.iconarchive.com/icons/gakuseisean/radium/256/Key-ico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3324" y="4751341"/>
            <a:ext cx="862835" cy="86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971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/>
              <a:t>VMware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5299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VMware component relationships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2810006" y="4853596"/>
            <a:ext cx="5676446" cy="113063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0800000">
            <a:off x="657417" y="2955736"/>
            <a:ext cx="1882390" cy="1634997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>
            <a:off x="657417" y="1192810"/>
            <a:ext cx="1882390" cy="1490943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810006" y="2463623"/>
            <a:ext cx="5676446" cy="219124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  <a:ln>
            <a:solidFill>
              <a:schemeClr val="accent2">
                <a:shade val="95000"/>
                <a:satMod val="105000"/>
                <a:alpha val="31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999153" y="3030021"/>
            <a:ext cx="2983339" cy="148329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vm-ESX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95" y="3493436"/>
            <a:ext cx="694944" cy="920496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388210" y="3038820"/>
            <a:ext cx="1818516" cy="148329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vm-datastore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209" y="3622531"/>
            <a:ext cx="640080" cy="762000"/>
          </a:xfrm>
          <a:prstGeom prst="rect">
            <a:avLst/>
          </a:prstGeom>
        </p:spPr>
      </p:pic>
      <p:pic>
        <p:nvPicPr>
          <p:cNvPr id="12" name="Picture 11" descr="vm-datastore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389" y="3622531"/>
            <a:ext cx="640080" cy="762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54345" y="3092863"/>
            <a:ext cx="127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err="1" smtClean="0">
                <a:solidFill>
                  <a:schemeClr val="bg1"/>
                </a:solidFill>
              </a:rPr>
              <a:t>Datastore</a:t>
            </a:r>
            <a:endParaRPr lang="en-US" sz="2000" u="sng" dirty="0">
              <a:solidFill>
                <a:schemeClr val="bg1"/>
              </a:solidFill>
            </a:endParaRPr>
          </a:p>
        </p:txBody>
      </p:sp>
      <p:pic>
        <p:nvPicPr>
          <p:cNvPr id="14" name="Picture 13" descr="vm-ESX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726" y="3493436"/>
            <a:ext cx="694944" cy="920496"/>
          </a:xfrm>
          <a:prstGeom prst="rect">
            <a:avLst/>
          </a:prstGeom>
        </p:spPr>
      </p:pic>
      <p:pic>
        <p:nvPicPr>
          <p:cNvPr id="15" name="Picture 14" descr="vm-ESX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364" y="3493436"/>
            <a:ext cx="694944" cy="9204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51625" y="3059946"/>
            <a:ext cx="2116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err="1" smtClean="0">
                <a:solidFill>
                  <a:schemeClr val="bg1"/>
                </a:solidFill>
              </a:rPr>
              <a:t>ESXi</a:t>
            </a:r>
            <a:r>
              <a:rPr lang="en-US" sz="2000" u="sng" dirty="0" smtClean="0">
                <a:solidFill>
                  <a:schemeClr val="bg1"/>
                </a:solidFill>
              </a:rPr>
              <a:t> Servers</a:t>
            </a:r>
            <a:endParaRPr lang="en-US" sz="2000" u="sng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08152" y="2463624"/>
            <a:ext cx="5674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chemeClr val="bg2"/>
                </a:solidFill>
              </a:rPr>
              <a:t>Datacenter Resources</a:t>
            </a:r>
            <a:endParaRPr lang="en-US" sz="3000" b="1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0147" y="4853596"/>
            <a:ext cx="1576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solidFill>
                  <a:schemeClr val="bg1"/>
                </a:solidFill>
              </a:rPr>
              <a:t>Images</a:t>
            </a:r>
            <a:endParaRPr lang="en-US" sz="2000" u="sng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0530" y="2097103"/>
            <a:ext cx="1576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err="1" smtClean="0">
                <a:solidFill>
                  <a:schemeClr val="bg1"/>
                </a:solidFill>
              </a:rPr>
              <a:t>ThinServer</a:t>
            </a:r>
            <a:endParaRPr lang="en-US" sz="2000" u="sng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45666" y="3089710"/>
            <a:ext cx="1140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err="1" smtClean="0">
                <a:solidFill>
                  <a:schemeClr val="bg1"/>
                </a:solidFill>
              </a:rPr>
              <a:t>vCenter</a:t>
            </a:r>
            <a:endParaRPr lang="en-US" sz="2000" u="sng" dirty="0">
              <a:solidFill>
                <a:schemeClr val="bg1"/>
              </a:solidFill>
            </a:endParaRPr>
          </a:p>
        </p:txBody>
      </p:sp>
      <p:sp>
        <p:nvSpPr>
          <p:cNvPr id="24" name="Left-Right Arrow 23"/>
          <p:cNvSpPr/>
          <p:nvPr/>
        </p:nvSpPr>
        <p:spPr>
          <a:xfrm rot="5400000">
            <a:off x="1298516" y="2623573"/>
            <a:ext cx="600192" cy="347472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-Right Arrow 24"/>
          <p:cNvSpPr/>
          <p:nvPr/>
        </p:nvSpPr>
        <p:spPr>
          <a:xfrm>
            <a:off x="2179541" y="3703469"/>
            <a:ext cx="990731" cy="448758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vm-2003b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433" y="5285334"/>
            <a:ext cx="1670701" cy="544353"/>
          </a:xfrm>
          <a:prstGeom prst="rect">
            <a:avLst/>
          </a:prstGeom>
        </p:spPr>
      </p:pic>
      <p:pic>
        <p:nvPicPr>
          <p:cNvPr id="27" name="Picture 26" descr="vm-2008d.ps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7755" y="5285334"/>
            <a:ext cx="1670701" cy="544353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657417" y="4886272"/>
            <a:ext cx="1882390" cy="10997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65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657417" y="5461407"/>
            <a:ext cx="1882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Vcenter</a:t>
            </a:r>
            <a:r>
              <a:rPr lang="en-US" sz="1400" dirty="0" smtClean="0"/>
              <a:t> Management Interface</a:t>
            </a:r>
            <a:endParaRPr lang="en-US" sz="1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rcRect l="72217" t="12293" r="4495" b="57841"/>
          <a:stretch>
            <a:fillRect/>
          </a:stretch>
        </p:blipFill>
        <p:spPr>
          <a:xfrm>
            <a:off x="809814" y="5043243"/>
            <a:ext cx="385230" cy="384720"/>
          </a:xfrm>
          <a:prstGeom prst="rect">
            <a:avLst/>
          </a:prstGeom>
        </p:spPr>
      </p:pic>
      <p:sp>
        <p:nvSpPr>
          <p:cNvPr id="31" name="Up Arrow 30"/>
          <p:cNvSpPr/>
          <p:nvPr/>
        </p:nvSpPr>
        <p:spPr>
          <a:xfrm>
            <a:off x="7046622" y="4386004"/>
            <a:ext cx="501691" cy="590708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dk1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6"/>
          <a:srcRect l="72217" t="12293" r="4495" b="57841"/>
          <a:stretch>
            <a:fillRect/>
          </a:stretch>
        </p:blipFill>
        <p:spPr>
          <a:xfrm>
            <a:off x="794174" y="3097405"/>
            <a:ext cx="385230" cy="384720"/>
          </a:xfrm>
          <a:prstGeom prst="rect">
            <a:avLst/>
          </a:prstGeom>
        </p:spPr>
      </p:pic>
      <p:pic>
        <p:nvPicPr>
          <p:cNvPr id="34" name="Picture 33" descr="microsoft_xppro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2478" y="5023447"/>
            <a:ext cx="860248" cy="860248"/>
          </a:xfrm>
          <a:prstGeom prst="rect">
            <a:avLst/>
          </a:prstGeom>
        </p:spPr>
      </p:pic>
      <p:pic>
        <p:nvPicPr>
          <p:cNvPr id="35" name="Picture 34" descr="vm-ESX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789" y="3519194"/>
            <a:ext cx="694944" cy="920496"/>
          </a:xfrm>
          <a:prstGeom prst="rect">
            <a:avLst/>
          </a:prstGeom>
        </p:spPr>
      </p:pic>
      <p:pic>
        <p:nvPicPr>
          <p:cNvPr id="36" name="Picture 35" descr="ThinManager_50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1095274" y="1308832"/>
            <a:ext cx="1006677" cy="792237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345666" y="5053651"/>
            <a:ext cx="1140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err="1" smtClean="0">
                <a:solidFill>
                  <a:schemeClr val="bg1"/>
                </a:solidFill>
              </a:rPr>
              <a:t>vSphere</a:t>
            </a:r>
            <a:endParaRPr lang="en-US" sz="2000" u="sng" dirty="0">
              <a:solidFill>
                <a:schemeClr val="bg1"/>
              </a:solidFill>
            </a:endParaRPr>
          </a:p>
        </p:txBody>
      </p:sp>
      <p:sp>
        <p:nvSpPr>
          <p:cNvPr id="39" name="Left-Right Arrow 38"/>
          <p:cNvSpPr/>
          <p:nvPr/>
        </p:nvSpPr>
        <p:spPr>
          <a:xfrm>
            <a:off x="5756854" y="3767864"/>
            <a:ext cx="784081" cy="448758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eft-Right Arrow 39"/>
          <p:cNvSpPr/>
          <p:nvPr/>
        </p:nvSpPr>
        <p:spPr>
          <a:xfrm rot="5400000">
            <a:off x="1298001" y="4579819"/>
            <a:ext cx="600192" cy="347472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671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vSphere</a:t>
            </a:r>
            <a:r>
              <a:rPr lang="en-US" dirty="0" smtClean="0"/>
              <a:t> information in ThinManager</a:t>
            </a:r>
            <a:endParaRPr lang="en-US" dirty="0"/>
          </a:p>
        </p:txBody>
      </p:sp>
      <p:pic>
        <p:nvPicPr>
          <p:cNvPr id="4" name="Picture 3" descr="TM41withVM.bmp"/>
          <p:cNvPicPr>
            <a:picLocks noChangeAspect="1"/>
          </p:cNvPicPr>
          <p:nvPr/>
        </p:nvPicPr>
        <p:blipFill>
          <a:blip r:embed="rId2"/>
          <a:srcRect r="36059" b="15110"/>
          <a:stretch>
            <a:fillRect/>
          </a:stretch>
        </p:blipFill>
        <p:spPr>
          <a:xfrm>
            <a:off x="180443" y="1176733"/>
            <a:ext cx="5793955" cy="432687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5" name="Picture 4" descr="Vsphere.png"/>
          <p:cNvPicPr>
            <a:picLocks noChangeAspect="1"/>
          </p:cNvPicPr>
          <p:nvPr/>
        </p:nvPicPr>
        <p:blipFill>
          <a:blip r:embed="rId3"/>
          <a:srcRect l="25095" t="16169" r="19474" b="19279"/>
          <a:stretch>
            <a:fillRect/>
          </a:stretch>
        </p:blipFill>
        <p:spPr>
          <a:xfrm>
            <a:off x="3124200" y="2275014"/>
            <a:ext cx="5784253" cy="3789057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57352" y="1775068"/>
            <a:ext cx="1187669" cy="798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24200" y="3004472"/>
            <a:ext cx="1187669" cy="798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545023" y="2573857"/>
            <a:ext cx="1579178" cy="4306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4996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According to Gartner</a:t>
            </a:r>
            <a:endParaRPr lang="en-US" dirty="0"/>
          </a:p>
        </p:txBody>
      </p:sp>
      <p:pic>
        <p:nvPicPr>
          <p:cNvPr id="2051" name="Picture 3" descr="http://www.hp.com/sbso/images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3" y="1014413"/>
            <a:ext cx="952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hp.com/sbso/images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3" y="1014413"/>
            <a:ext cx="952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://www.hp.com/sbso/images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3" y="1014413"/>
            <a:ext cx="952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hp.com/sbso/images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3" y="1014413"/>
            <a:ext cx="952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hp.com/sbso/images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3" y="1014413"/>
            <a:ext cx="952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hp.com/sbso/images/spac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3" y="946150"/>
            <a:ext cx="9525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47728" y="1160704"/>
            <a:ext cx="84227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According </a:t>
            </a:r>
            <a:r>
              <a:rPr lang="en-US" sz="2800" dirty="0"/>
              <a:t>to a study by Gartner (TCO Comparison of PCs with Server-Based Computing, June 2006) thin client TCO annual savings have been measured as high as:</a:t>
            </a:r>
          </a:p>
          <a:p>
            <a:endParaRPr lang="en-US" sz="2800" dirty="0"/>
          </a:p>
          <a:p>
            <a:r>
              <a:rPr lang="en-US" sz="2800" dirty="0"/>
              <a:t>	•	79% less downtime cost per user</a:t>
            </a:r>
          </a:p>
          <a:p>
            <a:r>
              <a:rPr lang="en-US" sz="2800" dirty="0"/>
              <a:t>	•	16% capital cost savings</a:t>
            </a:r>
          </a:p>
          <a:p>
            <a:r>
              <a:rPr lang="en-US" sz="2800" dirty="0"/>
              <a:t>	•	34% less in maintenance</a:t>
            </a:r>
          </a:p>
          <a:p>
            <a:r>
              <a:rPr lang="en-US" sz="2800" dirty="0"/>
              <a:t>	•	19% less to operate</a:t>
            </a:r>
          </a:p>
          <a:p>
            <a:r>
              <a:rPr lang="en-US" sz="2800" dirty="0"/>
              <a:t>	•	48% overall lower total cost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5563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852392" y="4492669"/>
            <a:ext cx="1957589" cy="12584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Vmware</a:t>
            </a:r>
            <a:r>
              <a:rPr lang="en-US" dirty="0" smtClean="0"/>
              <a:t> Terminal Server image</a:t>
            </a:r>
          </a:p>
        </p:txBody>
      </p:sp>
      <p:pic>
        <p:nvPicPr>
          <p:cNvPr id="11268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768" y="4161727"/>
            <a:ext cx="1688169" cy="4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1422852" y="4472605"/>
            <a:ext cx="762000" cy="5334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grpSp>
        <p:nvGrpSpPr>
          <p:cNvPr id="11290" name="Group 61"/>
          <p:cNvGrpSpPr>
            <a:grpSpLocks/>
          </p:cNvGrpSpPr>
          <p:nvPr/>
        </p:nvGrpSpPr>
        <p:grpSpPr bwMode="auto">
          <a:xfrm>
            <a:off x="749366" y="1938843"/>
            <a:ext cx="2108975" cy="1858962"/>
            <a:chOff x="2609850" y="2012950"/>
            <a:chExt cx="3924300" cy="3460182"/>
          </a:xfrm>
        </p:grpSpPr>
        <p:pic>
          <p:nvPicPr>
            <p:cNvPr id="11299" name="Picture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0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92" name="Group 69"/>
          <p:cNvGrpSpPr>
            <a:grpSpLocks/>
          </p:cNvGrpSpPr>
          <p:nvPr/>
        </p:nvGrpSpPr>
        <p:grpSpPr bwMode="auto">
          <a:xfrm>
            <a:off x="3015481" y="1926143"/>
            <a:ext cx="2108975" cy="1858962"/>
            <a:chOff x="2609850" y="2012950"/>
            <a:chExt cx="3924300" cy="3460182"/>
          </a:xfrm>
        </p:grpSpPr>
        <p:pic>
          <p:nvPicPr>
            <p:cNvPr id="11293" name="Picture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4" name="Picture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5" name="Picture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4" name="Rectangle 93"/>
          <p:cNvSpPr/>
          <p:nvPr/>
        </p:nvSpPr>
        <p:spPr>
          <a:xfrm>
            <a:off x="850966" y="2032505"/>
            <a:ext cx="1885950" cy="130333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dirty="0"/>
          </a:p>
        </p:txBody>
      </p:sp>
      <p:sp>
        <p:nvSpPr>
          <p:cNvPr id="85" name="Rectangle 84"/>
          <p:cNvSpPr/>
          <p:nvPr/>
        </p:nvSpPr>
        <p:spPr bwMode="auto">
          <a:xfrm>
            <a:off x="873455" y="2047392"/>
            <a:ext cx="1876425" cy="1279029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</p:txBody>
      </p:sp>
      <p:sp>
        <p:nvSpPr>
          <p:cNvPr id="88" name="Rectangle 87"/>
          <p:cNvSpPr/>
          <p:nvPr/>
        </p:nvSpPr>
        <p:spPr bwMode="auto">
          <a:xfrm>
            <a:off x="3134931" y="2045999"/>
            <a:ext cx="1870075" cy="12763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</p:txBody>
      </p:sp>
      <p:pic>
        <p:nvPicPr>
          <p:cNvPr id="45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9709" y="4161728"/>
            <a:ext cx="1688169" cy="4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6995837" y="1487058"/>
            <a:ext cx="1165115" cy="2318030"/>
            <a:chOff x="5673638" y="2846719"/>
            <a:chExt cx="1165115" cy="2318030"/>
          </a:xfrm>
        </p:grpSpPr>
        <p:pic>
          <p:nvPicPr>
            <p:cNvPr id="46" name="Picture 45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5673638" y="3940565"/>
              <a:ext cx="644997" cy="921424"/>
            </a:xfrm>
            <a:prstGeom prst="rect">
              <a:avLst/>
            </a:prstGeom>
          </p:spPr>
        </p:pic>
        <p:pic>
          <p:nvPicPr>
            <p:cNvPr id="47" name="Picture 46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6047457" y="4092965"/>
              <a:ext cx="644997" cy="921424"/>
            </a:xfrm>
            <a:prstGeom prst="rect">
              <a:avLst/>
            </a:prstGeom>
          </p:spPr>
        </p:pic>
        <p:pic>
          <p:nvPicPr>
            <p:cNvPr id="52" name="Picture 51" descr="ThinManager_VM_logo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07370" y="4562137"/>
              <a:ext cx="602612" cy="602612"/>
            </a:xfrm>
            <a:prstGeom prst="rect">
              <a:avLst/>
            </a:prstGeom>
          </p:spPr>
        </p:pic>
        <p:pic>
          <p:nvPicPr>
            <p:cNvPr id="53" name="Picture 52" descr="ThinManager_50.ai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5927733" y="3378808"/>
              <a:ext cx="660955" cy="520160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5677666" y="2846719"/>
              <a:ext cx="1161087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VMware</a:t>
              </a:r>
            </a:p>
            <a:p>
              <a:pPr algn="ctr"/>
              <a:r>
                <a:rPr lang="en-US" sz="1400" dirty="0" smtClean="0"/>
                <a:t>Virtualization</a:t>
              </a:r>
              <a:endParaRPr lang="en-US" sz="1400" dirty="0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3682793" y="4459955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cxnSp>
        <p:nvCxnSpPr>
          <p:cNvPr id="40" name="Straight Arrow Connector 39"/>
          <p:cNvCxnSpPr>
            <a:endCxn id="60" idx="3"/>
          </p:cNvCxnSpPr>
          <p:nvPr/>
        </p:nvCxnSpPr>
        <p:spPr bwMode="auto">
          <a:xfrm flipH="1" flipV="1">
            <a:off x="4444793" y="4732980"/>
            <a:ext cx="2605846" cy="2982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endCxn id="76" idx="3"/>
          </p:cNvCxnSpPr>
          <p:nvPr/>
        </p:nvCxnSpPr>
        <p:spPr bwMode="auto">
          <a:xfrm flipH="1" flipV="1">
            <a:off x="2184852" y="4739305"/>
            <a:ext cx="4888086" cy="779631"/>
          </a:xfrm>
          <a:prstGeom prst="straightConnector1">
            <a:avLst/>
          </a:prstGeom>
          <a:ln w="635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76" idx="0"/>
            <a:endCxn id="85" idx="2"/>
          </p:cNvCxnSpPr>
          <p:nvPr/>
        </p:nvCxnSpPr>
        <p:spPr bwMode="auto">
          <a:xfrm flipV="1">
            <a:off x="1803852" y="3326421"/>
            <a:ext cx="7816" cy="1146184"/>
          </a:xfrm>
          <a:prstGeom prst="straightConnector1">
            <a:avLst/>
          </a:prstGeom>
          <a:ln w="635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60" idx="0"/>
            <a:endCxn id="88" idx="2"/>
          </p:cNvCxnSpPr>
          <p:nvPr/>
        </p:nvCxnSpPr>
        <p:spPr bwMode="auto">
          <a:xfrm flipV="1">
            <a:off x="4063793" y="3322349"/>
            <a:ext cx="6176" cy="1137606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061295" y="4015424"/>
            <a:ext cx="84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pic>
        <p:nvPicPr>
          <p:cNvPr id="31" name="Picture 30" descr="vm-2008d.ps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95837" y="4856943"/>
            <a:ext cx="1670701" cy="5443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1854" y="4369973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Session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 rot="508676">
            <a:off x="5316826" y="4971004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0373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Vmware</a:t>
            </a:r>
            <a:r>
              <a:rPr lang="en-US" dirty="0" smtClean="0"/>
              <a:t> Workstation image</a:t>
            </a:r>
          </a:p>
        </p:txBody>
      </p:sp>
      <p:pic>
        <p:nvPicPr>
          <p:cNvPr id="11268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768" y="4161727"/>
            <a:ext cx="1688169" cy="4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1422852" y="4472605"/>
            <a:ext cx="762000" cy="533400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  <a:endParaRPr lang="en-US" sz="1200" dirty="0"/>
          </a:p>
          <a:p>
            <a:pPr algn="ctr">
              <a:defRPr/>
            </a:pPr>
            <a:r>
              <a:rPr lang="en-US" sz="1200" dirty="0"/>
              <a:t>Display</a:t>
            </a:r>
          </a:p>
        </p:txBody>
      </p:sp>
      <p:grpSp>
        <p:nvGrpSpPr>
          <p:cNvPr id="11290" name="Group 61"/>
          <p:cNvGrpSpPr>
            <a:grpSpLocks/>
          </p:cNvGrpSpPr>
          <p:nvPr/>
        </p:nvGrpSpPr>
        <p:grpSpPr bwMode="auto">
          <a:xfrm>
            <a:off x="749366" y="1938843"/>
            <a:ext cx="2108975" cy="1858962"/>
            <a:chOff x="2609850" y="2012950"/>
            <a:chExt cx="3924300" cy="3460182"/>
          </a:xfrm>
        </p:grpSpPr>
        <p:pic>
          <p:nvPicPr>
            <p:cNvPr id="11299" name="Picture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0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1" name="Picture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92" name="Group 69"/>
          <p:cNvGrpSpPr>
            <a:grpSpLocks/>
          </p:cNvGrpSpPr>
          <p:nvPr/>
        </p:nvGrpSpPr>
        <p:grpSpPr bwMode="auto">
          <a:xfrm>
            <a:off x="3015481" y="1926143"/>
            <a:ext cx="2108975" cy="1858962"/>
            <a:chOff x="2609850" y="2012950"/>
            <a:chExt cx="3924300" cy="3460182"/>
          </a:xfrm>
        </p:grpSpPr>
        <p:pic>
          <p:nvPicPr>
            <p:cNvPr id="11293" name="Picture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4673032"/>
              <a:ext cx="1257300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4" name="Picture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700" y="5041332"/>
              <a:ext cx="2006600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5" name="Picture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2012950"/>
              <a:ext cx="3924300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4" name="Rectangle 93"/>
          <p:cNvSpPr/>
          <p:nvPr/>
        </p:nvSpPr>
        <p:spPr>
          <a:xfrm>
            <a:off x="850966" y="2032505"/>
            <a:ext cx="1885950" cy="130333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dirty="0"/>
          </a:p>
        </p:txBody>
      </p:sp>
      <p:sp>
        <p:nvSpPr>
          <p:cNvPr id="85" name="Rectangle 84"/>
          <p:cNvSpPr/>
          <p:nvPr/>
        </p:nvSpPr>
        <p:spPr bwMode="auto">
          <a:xfrm>
            <a:off x="873455" y="2047392"/>
            <a:ext cx="1876425" cy="1279029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</p:txBody>
      </p:sp>
      <p:sp>
        <p:nvSpPr>
          <p:cNvPr id="88" name="Rectangle 87"/>
          <p:cNvSpPr/>
          <p:nvPr/>
        </p:nvSpPr>
        <p:spPr bwMode="auto">
          <a:xfrm>
            <a:off x="3134931" y="2045999"/>
            <a:ext cx="1870075" cy="12763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/>
              <a:t>Layout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</a:p>
        </p:txBody>
      </p:sp>
      <p:pic>
        <p:nvPicPr>
          <p:cNvPr id="45" name="Picture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9709" y="4161728"/>
            <a:ext cx="1688169" cy="4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6995837" y="1487058"/>
            <a:ext cx="1165115" cy="2318030"/>
            <a:chOff x="5673638" y="2846719"/>
            <a:chExt cx="1165115" cy="2318030"/>
          </a:xfrm>
        </p:grpSpPr>
        <p:pic>
          <p:nvPicPr>
            <p:cNvPr id="46" name="Picture 45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5673638" y="3940565"/>
              <a:ext cx="644997" cy="921424"/>
            </a:xfrm>
            <a:prstGeom prst="rect">
              <a:avLst/>
            </a:prstGeom>
          </p:spPr>
        </p:pic>
        <p:pic>
          <p:nvPicPr>
            <p:cNvPr id="47" name="Picture 46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6047457" y="4092965"/>
              <a:ext cx="644997" cy="921424"/>
            </a:xfrm>
            <a:prstGeom prst="rect">
              <a:avLst/>
            </a:prstGeom>
          </p:spPr>
        </p:pic>
        <p:pic>
          <p:nvPicPr>
            <p:cNvPr id="52" name="Picture 51" descr="ThinManager_VM_logo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07370" y="4562137"/>
              <a:ext cx="602612" cy="602612"/>
            </a:xfrm>
            <a:prstGeom prst="rect">
              <a:avLst/>
            </a:prstGeom>
          </p:spPr>
        </p:pic>
        <p:pic>
          <p:nvPicPr>
            <p:cNvPr id="53" name="Picture 52" descr="ThinManager_50.ai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5927733" y="3378808"/>
              <a:ext cx="660955" cy="520160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5677666" y="2846719"/>
              <a:ext cx="1161087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VMware</a:t>
              </a:r>
            </a:p>
            <a:p>
              <a:pPr algn="ctr"/>
              <a:r>
                <a:rPr lang="en-US" sz="1400" dirty="0" smtClean="0"/>
                <a:t>Virtualization</a:t>
              </a:r>
              <a:endParaRPr lang="en-US" sz="1400" dirty="0"/>
            </a:p>
          </p:txBody>
        </p:sp>
      </p:grpSp>
      <p:pic>
        <p:nvPicPr>
          <p:cNvPr id="56" name="Picture 55" descr="microsoft_xppro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50639" y="4305838"/>
            <a:ext cx="860248" cy="860248"/>
          </a:xfrm>
          <a:prstGeom prst="rect">
            <a:avLst/>
          </a:prstGeom>
        </p:spPr>
      </p:pic>
      <p:pic>
        <p:nvPicPr>
          <p:cNvPr id="58" name="Picture 57" descr="microsoft_xppro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72938" y="5088812"/>
            <a:ext cx="860248" cy="860248"/>
          </a:xfrm>
          <a:prstGeom prst="rect">
            <a:avLst/>
          </a:prstGeom>
        </p:spPr>
      </p:pic>
      <p:sp>
        <p:nvSpPr>
          <p:cNvPr id="60" name="Rectangle 59"/>
          <p:cNvSpPr/>
          <p:nvPr/>
        </p:nvSpPr>
        <p:spPr>
          <a:xfrm>
            <a:off x="3682793" y="4459955"/>
            <a:ext cx="762000" cy="54605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200" dirty="0" smtClean="0"/>
              <a:t>Terminal</a:t>
            </a:r>
          </a:p>
          <a:p>
            <a:pPr algn="ctr">
              <a:defRPr/>
            </a:pPr>
            <a:r>
              <a:rPr lang="en-US" sz="1200" dirty="0" smtClean="0"/>
              <a:t>Display</a:t>
            </a:r>
            <a:endParaRPr lang="en-US" sz="1200" dirty="0"/>
          </a:p>
        </p:txBody>
      </p:sp>
      <p:cxnSp>
        <p:nvCxnSpPr>
          <p:cNvPr id="40" name="Straight Arrow Connector 39"/>
          <p:cNvCxnSpPr>
            <a:stCxn id="56" idx="1"/>
            <a:endCxn id="60" idx="3"/>
          </p:cNvCxnSpPr>
          <p:nvPr/>
        </p:nvCxnSpPr>
        <p:spPr bwMode="auto">
          <a:xfrm flipH="1" flipV="1">
            <a:off x="4444793" y="4732980"/>
            <a:ext cx="2605846" cy="2982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58" idx="1"/>
            <a:endCxn id="76" idx="3"/>
          </p:cNvCxnSpPr>
          <p:nvPr/>
        </p:nvCxnSpPr>
        <p:spPr bwMode="auto">
          <a:xfrm flipH="1" flipV="1">
            <a:off x="2184852" y="4739305"/>
            <a:ext cx="4888086" cy="779631"/>
          </a:xfrm>
          <a:prstGeom prst="straightConnector1">
            <a:avLst/>
          </a:prstGeom>
          <a:ln w="635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76" idx="0"/>
            <a:endCxn id="85" idx="2"/>
          </p:cNvCxnSpPr>
          <p:nvPr/>
        </p:nvCxnSpPr>
        <p:spPr bwMode="auto">
          <a:xfrm flipV="1">
            <a:off x="1803852" y="3326421"/>
            <a:ext cx="7816" cy="1146184"/>
          </a:xfrm>
          <a:prstGeom prst="straightConnector1">
            <a:avLst/>
          </a:prstGeom>
          <a:ln w="635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60" idx="0"/>
            <a:endCxn id="88" idx="2"/>
          </p:cNvCxnSpPr>
          <p:nvPr/>
        </p:nvCxnSpPr>
        <p:spPr bwMode="auto">
          <a:xfrm flipV="1">
            <a:off x="4063793" y="3322349"/>
            <a:ext cx="6176" cy="1137606"/>
          </a:xfrm>
          <a:prstGeom prst="straightConnector1">
            <a:avLst/>
          </a:prstGeom>
          <a:ln w="635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061295" y="4015424"/>
            <a:ext cx="84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7369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02325"/>
            <a:ext cx="9144000" cy="1314803"/>
          </a:xfrm>
        </p:spPr>
        <p:txBody>
          <a:bodyPr>
            <a:noAutofit/>
          </a:bodyPr>
          <a:lstStyle/>
          <a:p>
            <a:r>
              <a:rPr lang="en-US" sz="6600" b="1" dirty="0" smtClean="0"/>
              <a:t>iPhone &amp; </a:t>
            </a:r>
            <a:r>
              <a:rPr lang="en-US" sz="6600" b="1" dirty="0" err="1" smtClean="0"/>
              <a:t>iPad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95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ThinManager Mobile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95" y="2058790"/>
            <a:ext cx="5599832" cy="3838773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547349" y="1371600"/>
            <a:ext cx="3386802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App Runs on </a:t>
            </a:r>
            <a:r>
              <a:rPr lang="en-US" dirty="0" err="1" smtClean="0"/>
              <a:t>iPad</a:t>
            </a:r>
            <a:r>
              <a:rPr lang="en-US" dirty="0" smtClean="0"/>
              <a:t> and </a:t>
            </a:r>
            <a:r>
              <a:rPr lang="en-US" dirty="0" err="1" smtClean="0"/>
              <a:t>iPhone</a:t>
            </a:r>
            <a:endParaRPr lang="en-US" dirty="0" smtClean="0"/>
          </a:p>
          <a:p>
            <a:r>
              <a:rPr lang="en-US" dirty="0" smtClean="0"/>
              <a:t>Free proxy server available from </a:t>
            </a:r>
            <a:r>
              <a:rPr lang="en-US" dirty="0" err="1" smtClean="0"/>
              <a:t>thinmanager.com</a:t>
            </a:r>
            <a:endParaRPr lang="en-US" dirty="0" smtClean="0"/>
          </a:p>
          <a:p>
            <a:r>
              <a:rPr lang="en-US" dirty="0" err="1" smtClean="0"/>
              <a:t>iPad</a:t>
            </a:r>
            <a:r>
              <a:rPr lang="en-US" dirty="0" smtClean="0"/>
              <a:t> as a thin client 2012, preview in Vegas Oct. 24-26, 2011</a:t>
            </a:r>
            <a:endParaRPr lang="en-US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02325"/>
            <a:ext cx="9144000" cy="1314803"/>
          </a:xfrm>
        </p:spPr>
        <p:txBody>
          <a:bodyPr>
            <a:noAutofit/>
          </a:bodyPr>
          <a:lstStyle/>
          <a:p>
            <a:r>
              <a:rPr lang="en-US" sz="6600" b="1" dirty="0" err="1" smtClean="0"/>
              <a:t>XLi</a:t>
            </a:r>
            <a:r>
              <a:rPr lang="en-US" sz="6600" b="1" dirty="0" smtClean="0"/>
              <a:t> Compatibility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699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PXE Boot adds more hardware</a:t>
            </a:r>
            <a:endParaRPr lang="en-US" dirty="0"/>
          </a:p>
        </p:txBody>
      </p:sp>
      <p:pic>
        <p:nvPicPr>
          <p:cNvPr id="4" name="Picture 3" descr="PXE_network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3618" y="527940"/>
            <a:ext cx="8890382" cy="60882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8947" y="1518323"/>
            <a:ext cx="33618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Flashing the BIOS is not necessary for PXE boot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Wyse, HP &amp; more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759735"/>
            <a:ext cx="9144000" cy="14414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yse 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95" y="5058961"/>
            <a:ext cx="1671991" cy="873513"/>
          </a:xfrm>
          <a:prstGeom prst="rect">
            <a:avLst/>
          </a:prstGeom>
        </p:spPr>
      </p:pic>
      <p:pic>
        <p:nvPicPr>
          <p:cNvPr id="6" name="Picture 5" descr="Devon Logo Dark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147" y="4784667"/>
            <a:ext cx="2266155" cy="1295178"/>
          </a:xfrm>
          <a:prstGeom prst="rect">
            <a:avLst/>
          </a:prstGeom>
        </p:spPr>
      </p:pic>
      <p:pic>
        <p:nvPicPr>
          <p:cNvPr id="8" name="Picture 7" descr="hp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3987" y="4946515"/>
            <a:ext cx="1792613" cy="1133330"/>
          </a:xfrm>
          <a:prstGeom prst="rect">
            <a:avLst/>
          </a:prstGeom>
        </p:spPr>
      </p:pic>
      <p:pic>
        <p:nvPicPr>
          <p:cNvPr id="9" name="Picture 8" descr="lenono_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9451" y="4896707"/>
            <a:ext cx="1590319" cy="1198951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1"/>
            <a:r>
              <a:rPr lang="en-US" sz="2700" dirty="0" smtClean="0"/>
              <a:t>Devices with x86 processors, video and Ethernet chipsets already supported by ACP</a:t>
            </a:r>
          </a:p>
          <a:p>
            <a:pPr lvl="1"/>
            <a:r>
              <a:rPr lang="en-US" dirty="0" smtClean="0"/>
              <a:t>Many d</a:t>
            </a:r>
            <a:r>
              <a:rPr lang="en-US" sz="2700" dirty="0" smtClean="0"/>
              <a:t>evices from Wyse, HP, Lenovo, etc.</a:t>
            </a:r>
          </a:p>
          <a:p>
            <a:pPr lvl="1"/>
            <a:r>
              <a:rPr lang="en-US" sz="2700" dirty="0" smtClean="0"/>
              <a:t>ACP determines availabl</a:t>
            </a:r>
            <a:r>
              <a:rPr lang="en-US" dirty="0" smtClean="0"/>
              <a:t>e </a:t>
            </a:r>
            <a:r>
              <a:rPr lang="en-US" sz="2700" dirty="0" smtClean="0"/>
              <a:t>hardware and maintains a </a:t>
            </a:r>
            <a:r>
              <a:rPr lang="en-US" dirty="0" smtClean="0"/>
              <a:t>compatibility</a:t>
            </a:r>
            <a:r>
              <a:rPr lang="en-US" sz="2700" dirty="0" smtClean="0"/>
              <a:t> list. A system will be available to add hardware to list if feasible.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XLi Includes All Major Components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342900" lvl="1" indent="-342900"/>
            <a:r>
              <a:rPr lang="en-US" dirty="0" smtClean="0"/>
              <a:t>All ThinManager functionality is included in </a:t>
            </a:r>
            <a:r>
              <a:rPr lang="en-US" dirty="0" err="1" smtClean="0"/>
              <a:t>XLi</a:t>
            </a:r>
            <a:r>
              <a:rPr lang="en-US" dirty="0" smtClean="0"/>
              <a:t> including </a:t>
            </a:r>
            <a:r>
              <a:rPr lang="en-US" dirty="0" err="1" smtClean="0"/>
              <a:t>MultiMonitor</a:t>
            </a:r>
            <a:r>
              <a:rPr lang="en-US" dirty="0" smtClean="0"/>
              <a:t>, </a:t>
            </a:r>
            <a:r>
              <a:rPr lang="en-US" dirty="0" err="1" smtClean="0"/>
              <a:t>TermSecure</a:t>
            </a:r>
            <a:r>
              <a:rPr lang="en-US" dirty="0" smtClean="0"/>
              <a:t>, </a:t>
            </a:r>
            <a:r>
              <a:rPr lang="en-US" dirty="0" err="1" smtClean="0"/>
              <a:t>WinTMC</a:t>
            </a:r>
            <a:r>
              <a:rPr lang="en-US" dirty="0" smtClean="0"/>
              <a:t>, Virtualization and support for </a:t>
            </a:r>
            <a:r>
              <a:rPr lang="en-US" dirty="0" err="1" smtClean="0"/>
              <a:t>iPhone/iPad</a:t>
            </a:r>
            <a:endParaRPr lang="en-US" dirty="0" smtClean="0"/>
          </a:p>
          <a:p>
            <a:pPr marL="342900" lvl="1" indent="-342900"/>
            <a:r>
              <a:rPr lang="en-US" dirty="0" smtClean="0"/>
              <a:t>5 pack of terminals = 5 pack of MM, TS, WTC and Virtualization and so 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49" y="4731805"/>
            <a:ext cx="8528412" cy="1345391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&amp; XLi Licensing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5015" y="1576720"/>
          <a:ext cx="8419716" cy="3616727"/>
        </p:xfrm>
        <a:graphic>
          <a:graphicData uri="http://schemas.openxmlformats.org/drawingml/2006/table">
            <a:tbl>
              <a:tblPr/>
              <a:tblGrid>
                <a:gridCol w="3113623"/>
                <a:gridCol w="2810776"/>
                <a:gridCol w="2495317"/>
              </a:tblGrid>
              <a:tr h="881700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latin typeface="Verdana"/>
                      </a:endParaRPr>
                    </a:p>
                  </a:txBody>
                  <a:tcPr marL="16357" marR="16357" marT="16357" marB="0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Verdana"/>
                        </a:rPr>
                        <a:t>ThinManager 5.0 </a:t>
                      </a:r>
                      <a:r>
                        <a:rPr lang="en-US" sz="1600" b="1" i="0" u="none" strike="noStrike" dirty="0" smtClean="0">
                          <a:latin typeface="Verdana"/>
                        </a:rPr>
                        <a:t>(Standard License)</a:t>
                      </a:r>
                      <a:endParaRPr lang="en-US" sz="1600" b="1" i="0" u="none" strike="noStrike" dirty="0" smtClean="0">
                        <a:latin typeface="Verdana"/>
                      </a:endParaRPr>
                    </a:p>
                  </a:txBody>
                  <a:tcPr marL="16357" marR="16357" marT="16357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Verdana"/>
                        </a:rPr>
                        <a:t>ThinManager 5.0</a:t>
                      </a:r>
                      <a:r>
                        <a:rPr lang="en-US" sz="1600" b="1" i="0" u="none" strike="noStrike" dirty="0" smtClean="0">
                          <a:latin typeface="Verdana"/>
                        </a:rPr>
                        <a:t> </a:t>
                      </a:r>
                      <a:br>
                        <a:rPr lang="en-US" sz="1600" b="1" i="0" u="none" strike="noStrike" dirty="0" smtClean="0">
                          <a:latin typeface="Verdana"/>
                        </a:rPr>
                      </a:br>
                      <a:r>
                        <a:rPr lang="en-US" sz="1600" b="1" i="0" u="none" strike="noStrike" dirty="0" smtClean="0">
                          <a:latin typeface="Verdana"/>
                        </a:rPr>
                        <a:t>(XLi License)</a:t>
                      </a:r>
                      <a:endParaRPr lang="en-US" sz="1600" b="1" i="0" u="none" strike="noStrike" dirty="0" smtClean="0">
                        <a:latin typeface="Verdana"/>
                      </a:endParaRPr>
                    </a:p>
                  </a:txBody>
                  <a:tcPr marL="16357" marR="16357" marT="16357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4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Boot TM</a:t>
                      </a:r>
                      <a:r>
                        <a:rPr lang="en-US" sz="1600" b="0" i="0" u="none" strike="noStrike" dirty="0">
                          <a:latin typeface="Verdana"/>
                        </a:rPr>
                        <a:t>-Ready </a:t>
                      </a:r>
                      <a:r>
                        <a:rPr lang="en-US" sz="1600" b="0" i="0" u="none" strike="noStrike" dirty="0" smtClean="0">
                          <a:latin typeface="Verdana"/>
                        </a:rPr>
                        <a:t>Hardware</a:t>
                      </a:r>
                      <a:br>
                        <a:rPr lang="en-US" sz="1600" b="0" i="0" u="none" strike="noStrike" dirty="0" smtClean="0">
                          <a:latin typeface="Verdana"/>
                        </a:rPr>
                      </a:br>
                      <a:r>
                        <a:rPr lang="en-US" sz="1600" b="0" i="0" u="none" strike="noStrike" dirty="0" smtClean="0">
                          <a:latin typeface="Verdana"/>
                        </a:rPr>
                        <a:t>(</a:t>
                      </a:r>
                      <a:r>
                        <a:rPr lang="en-US" sz="1600" b="0" i="0" u="none" strike="noStrike" dirty="0" err="1" smtClean="0">
                          <a:latin typeface="Verdana"/>
                        </a:rPr>
                        <a:t>Arista</a:t>
                      </a:r>
                      <a:r>
                        <a:rPr lang="en-US" sz="1600" b="0" i="0" u="none" strike="noStrike" dirty="0" smtClean="0">
                          <a:latin typeface="Verdana"/>
                        </a:rPr>
                        <a:t>, Advantech, etc.)</a:t>
                      </a:r>
                    </a:p>
                    <a:p>
                      <a:pPr algn="l" fontAlgn="b"/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Yes</a:t>
                      </a: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Yes</a:t>
                      </a: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824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Boot TM-Capable* </a:t>
                      </a:r>
                      <a:r>
                        <a:rPr lang="en-US" sz="1600" b="0" i="0" u="none" strike="noStrike" dirty="0" smtClean="0">
                          <a:latin typeface="Verdana"/>
                        </a:rPr>
                        <a:t>Hardware</a:t>
                      </a:r>
                      <a:br>
                        <a:rPr lang="en-US" sz="1600" b="0" i="0" u="none" strike="noStrike" dirty="0" smtClean="0">
                          <a:latin typeface="Verdana"/>
                        </a:rPr>
                      </a:br>
                      <a:r>
                        <a:rPr lang="en-US" sz="1600" b="0" i="0" u="none" strike="noStrike" dirty="0" smtClean="0">
                          <a:latin typeface="Verdana"/>
                        </a:rPr>
                        <a:t>(HP, Wyse, etc.)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No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Verdana"/>
                        </a:rPr>
                        <a:t>Yes</a:t>
                      </a: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824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Virtualization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Yes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Yes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latin typeface="Verdana"/>
                        </a:rPr>
                        <a:t>MultiMonitor</a:t>
                      </a:r>
                      <a:r>
                        <a:rPr lang="en-US" sz="1600" b="0" i="0" u="none" strike="noStrike" dirty="0" smtClean="0">
                          <a:latin typeface="Verdana"/>
                        </a:rPr>
                        <a:t>**/</a:t>
                      </a:r>
                      <a:r>
                        <a:rPr lang="en-US" sz="1600" b="0" i="0" u="none" strike="noStrike" dirty="0" err="1" smtClean="0">
                          <a:latin typeface="Verdana"/>
                        </a:rPr>
                        <a:t>TermSecure/WinTMC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Add-ons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latin typeface="Verdana"/>
                        </a:rPr>
                        <a:t>All</a:t>
                      </a:r>
                      <a:r>
                        <a:rPr lang="en-US" sz="1600" b="0" i="0" u="none" strike="noStrike" baseline="0" dirty="0" smtClean="0">
                          <a:latin typeface="Verdana"/>
                        </a:rPr>
                        <a:t> </a:t>
                      </a:r>
                      <a:r>
                        <a:rPr lang="en-US" sz="1600" b="0" i="0" u="none" strike="noStrike" dirty="0" smtClean="0">
                          <a:latin typeface="Verdana"/>
                        </a:rPr>
                        <a:t>Included</a:t>
                      </a:r>
                      <a:endParaRPr lang="en-US" sz="1600" b="0" i="0" u="none" strike="noStrike" dirty="0">
                        <a:latin typeface="Verdana"/>
                      </a:endParaRP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45824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>
                          <a:latin typeface="Verdana"/>
                        </a:rPr>
                        <a:t>iOS</a:t>
                      </a:r>
                      <a:r>
                        <a:rPr lang="en-US" sz="1600" b="0" i="0" u="none" strike="noStrike" dirty="0">
                          <a:latin typeface="Verdana"/>
                        </a:rPr>
                        <a:t> support (</a:t>
                      </a:r>
                      <a:r>
                        <a:rPr lang="en-US" sz="1600" b="0" i="0" u="none" strike="noStrike" dirty="0" err="1">
                          <a:latin typeface="Verdana"/>
                        </a:rPr>
                        <a:t>iPhone/iPad</a:t>
                      </a:r>
                      <a:r>
                        <a:rPr lang="en-US" sz="1600" b="0" i="0" u="none" strike="noStrike" dirty="0">
                          <a:latin typeface="Verdana"/>
                        </a:rPr>
                        <a:t>)</a:t>
                      </a:r>
                    </a:p>
                  </a:txBody>
                  <a:tcPr marL="16357" marR="16357" marT="16357" marB="0" anchor="ctr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Verdana"/>
                        </a:rPr>
                        <a:t>Yes</a:t>
                      </a: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atin typeface="Verdana"/>
                        </a:rPr>
                        <a:t>Yes</a:t>
                      </a:r>
                    </a:p>
                  </a:txBody>
                  <a:tcPr marL="16357" marR="16357" marT="16357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6503" y="5620713"/>
            <a:ext cx="7545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* Many new and existing thin client devices will be able to boot from ThinManager </a:t>
            </a:r>
            <a:r>
              <a:rPr lang="en-US" sz="1100" dirty="0" err="1" smtClean="0"/>
              <a:t>XLi</a:t>
            </a:r>
            <a:r>
              <a:rPr lang="en-US" sz="1100" dirty="0" smtClean="0"/>
              <a:t> using the PXE boot technology.</a:t>
            </a:r>
          </a:p>
          <a:p>
            <a:r>
              <a:rPr lang="en-US" sz="1100" dirty="0" smtClean="0"/>
              <a:t>**</a:t>
            </a:r>
            <a:r>
              <a:rPr lang="en-US" sz="1100" dirty="0" err="1" smtClean="0"/>
              <a:t>MultiMonitor</a:t>
            </a:r>
            <a:r>
              <a:rPr lang="en-US" sz="1100" dirty="0" smtClean="0"/>
              <a:t> is not compatible with all hardware. See compatibility list to determine available models. </a:t>
            </a:r>
            <a:endParaRPr lang="en-US" sz="11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02325"/>
            <a:ext cx="9144000" cy="1314803"/>
          </a:xfrm>
        </p:spPr>
        <p:txBody>
          <a:bodyPr>
            <a:noAutofit/>
          </a:bodyPr>
          <a:lstStyle/>
          <a:p>
            <a:r>
              <a:rPr lang="en-US" sz="6600" b="1" dirty="0" smtClean="0"/>
              <a:t>Thank You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Freeform 3"/>
          <p:cNvSpPr>
            <a:spLocks/>
          </p:cNvSpPr>
          <p:nvPr/>
        </p:nvSpPr>
        <p:spPr bwMode="auto">
          <a:xfrm>
            <a:off x="533400" y="685800"/>
            <a:ext cx="8153400" cy="1143000"/>
          </a:xfrm>
          <a:custGeom>
            <a:avLst/>
            <a:gdLst>
              <a:gd name="T0" fmla="*/ 0 w 5136"/>
              <a:gd name="T1" fmla="*/ 2147483647 h 240"/>
              <a:gd name="T2" fmla="*/ 2147483647 w 5136"/>
              <a:gd name="T3" fmla="*/ 2147483647 h 240"/>
              <a:gd name="T4" fmla="*/ 2147483647 w 5136"/>
              <a:gd name="T5" fmla="*/ 0 h 240"/>
              <a:gd name="T6" fmla="*/ 0 w 5136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5136"/>
              <a:gd name="T13" fmla="*/ 0 h 240"/>
              <a:gd name="T14" fmla="*/ 5136 w 5136"/>
              <a:gd name="T15" fmla="*/ 240 h 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36" h="240">
                <a:moveTo>
                  <a:pt x="0" y="240"/>
                </a:moveTo>
                <a:lnTo>
                  <a:pt x="5136" y="240"/>
                </a:lnTo>
                <a:lnTo>
                  <a:pt x="2544" y="0"/>
                </a:lnTo>
                <a:lnTo>
                  <a:pt x="0" y="24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33400" y="4267200"/>
            <a:ext cx="2743200" cy="304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Terminal Servers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5181600" y="4267200"/>
            <a:ext cx="3429000" cy="304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Thin Clients</a:t>
            </a:r>
          </a:p>
        </p:txBody>
      </p:sp>
      <p:sp>
        <p:nvSpPr>
          <p:cNvPr id="37921" name="Text Box 7"/>
          <p:cNvSpPr txBox="1">
            <a:spLocks noChangeArrowheads="1"/>
          </p:cNvSpPr>
          <p:nvPr/>
        </p:nvSpPr>
        <p:spPr bwMode="auto">
          <a:xfrm>
            <a:off x="3527425" y="997040"/>
            <a:ext cx="2089150" cy="457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/>
              <a:t>ThinManager</a:t>
            </a:r>
          </a:p>
        </p:txBody>
      </p:sp>
      <p:sp>
        <p:nvSpPr>
          <p:cNvPr id="37895" name="Text Box 9"/>
          <p:cNvSpPr txBox="1">
            <a:spLocks noChangeArrowheads="1"/>
          </p:cNvSpPr>
          <p:nvPr/>
        </p:nvSpPr>
        <p:spPr bwMode="auto">
          <a:xfrm>
            <a:off x="2547938" y="1371600"/>
            <a:ext cx="4081462" cy="336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chemeClr val="bg1"/>
                </a:solidFill>
              </a:rPr>
              <a:t>Thin client “System Management Software”</a:t>
            </a:r>
          </a:p>
        </p:txBody>
      </p:sp>
      <p:sp>
        <p:nvSpPr>
          <p:cNvPr id="37896" name="Rectangle 10"/>
          <p:cNvSpPr>
            <a:spLocks noChangeArrowheads="1"/>
          </p:cNvSpPr>
          <p:nvPr/>
        </p:nvSpPr>
        <p:spPr bwMode="auto">
          <a:xfrm>
            <a:off x="533400" y="1905000"/>
            <a:ext cx="2743200" cy="838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load balancing, multi-session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and published applications</a:t>
            </a:r>
          </a:p>
        </p:txBody>
      </p:sp>
      <p:sp>
        <p:nvSpPr>
          <p:cNvPr id="37897" name="Rectangle 11"/>
          <p:cNvSpPr>
            <a:spLocks noChangeArrowheads="1"/>
          </p:cNvSpPr>
          <p:nvPr/>
        </p:nvSpPr>
        <p:spPr bwMode="auto">
          <a:xfrm>
            <a:off x="533400" y="2819400"/>
            <a:ext cx="27432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terminal server session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and process management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37898" name="Rectangle 12"/>
          <p:cNvSpPr>
            <a:spLocks noChangeArrowheads="1"/>
          </p:cNvSpPr>
          <p:nvPr/>
        </p:nvSpPr>
        <p:spPr bwMode="auto">
          <a:xfrm>
            <a:off x="533400" y="3505200"/>
            <a:ext cx="27432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grouped access to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terminal servers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37899" name="Rectangle 13"/>
          <p:cNvSpPr>
            <a:spLocks noChangeArrowheads="1"/>
          </p:cNvSpPr>
          <p:nvPr/>
        </p:nvSpPr>
        <p:spPr bwMode="auto">
          <a:xfrm>
            <a:off x="5181600" y="1905000"/>
            <a:ext cx="34290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supports remote </a:t>
            </a:r>
            <a:r>
              <a:rPr lang="en-US" sz="1600" dirty="0" smtClean="0">
                <a:solidFill>
                  <a:schemeClr val="bg1"/>
                </a:solidFill>
              </a:rPr>
              <a:t>“device” </a:t>
            </a:r>
            <a:r>
              <a:rPr lang="en-US" sz="1600" dirty="0">
                <a:solidFill>
                  <a:schemeClr val="bg1"/>
                </a:solidFill>
              </a:rPr>
              <a:t>and session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management of thin and fat clients</a:t>
            </a:r>
          </a:p>
        </p:txBody>
      </p:sp>
      <p:sp>
        <p:nvSpPr>
          <p:cNvPr id="37900" name="Rectangle 14"/>
          <p:cNvSpPr>
            <a:spLocks noChangeArrowheads="1"/>
          </p:cNvSpPr>
          <p:nvPr/>
        </p:nvSpPr>
        <p:spPr bwMode="auto">
          <a:xfrm>
            <a:off x="3352800" y="1905000"/>
            <a:ext cx="1752600" cy="2209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ICA and RDP</a:t>
            </a:r>
          </a:p>
          <a:p>
            <a:pPr algn="ctr"/>
            <a:endParaRPr lang="en-US" sz="1600">
              <a:solidFill>
                <a:schemeClr val="bg1"/>
              </a:solidFill>
            </a:endParaRPr>
          </a:p>
          <a:p>
            <a:pPr algn="ctr"/>
            <a:r>
              <a:rPr lang="en-US" sz="1600">
                <a:solidFill>
                  <a:schemeClr val="bg1"/>
                </a:solidFill>
              </a:rPr>
              <a:t>Includes:</a:t>
            </a:r>
          </a:p>
          <a:p>
            <a:pPr algn="ctr">
              <a:buFontTx/>
              <a:buChar char="•"/>
            </a:pPr>
            <a:r>
              <a:rPr lang="en-US" sz="1600">
                <a:solidFill>
                  <a:schemeClr val="bg1"/>
                </a:solidFill>
              </a:rPr>
              <a:t> high resolution</a:t>
            </a:r>
          </a:p>
          <a:p>
            <a:pPr algn="ctr">
              <a:buFontTx/>
              <a:buChar char="•"/>
            </a:pPr>
            <a:r>
              <a:rPr lang="en-US" sz="1600">
                <a:solidFill>
                  <a:schemeClr val="bg1"/>
                </a:solidFill>
              </a:rPr>
              <a:t> COM ports</a:t>
            </a:r>
          </a:p>
          <a:p>
            <a:pPr algn="ctr">
              <a:buFontTx/>
              <a:buChar char="•"/>
            </a:pPr>
            <a:r>
              <a:rPr lang="en-US" sz="1600">
                <a:solidFill>
                  <a:schemeClr val="bg1"/>
                </a:solidFill>
              </a:rPr>
              <a:t> sound</a:t>
            </a:r>
          </a:p>
          <a:p>
            <a:pPr algn="ctr"/>
            <a:endParaRPr lang="en-US" sz="1600">
              <a:solidFill>
                <a:schemeClr val="bg1"/>
              </a:solidFill>
            </a:endParaRPr>
          </a:p>
          <a:p>
            <a:pPr algn="ctr"/>
            <a:r>
              <a:rPr lang="en-US" sz="1200">
                <a:solidFill>
                  <a:schemeClr val="bg1"/>
                </a:solidFill>
              </a:rPr>
              <a:t>* under Windows 2003</a:t>
            </a:r>
          </a:p>
        </p:txBody>
      </p:sp>
      <p:sp>
        <p:nvSpPr>
          <p:cNvPr id="37901" name="Rectangle 15"/>
          <p:cNvSpPr>
            <a:spLocks noChangeArrowheads="1"/>
          </p:cNvSpPr>
          <p:nvPr/>
        </p:nvSpPr>
        <p:spPr bwMode="auto">
          <a:xfrm>
            <a:off x="5181600" y="3200400"/>
            <a:ext cx="3429000" cy="38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client shadowing</a:t>
            </a:r>
          </a:p>
        </p:txBody>
      </p:sp>
      <p:sp>
        <p:nvSpPr>
          <p:cNvPr id="37902" name="Rectangle 16"/>
          <p:cNvSpPr>
            <a:spLocks noChangeArrowheads="1"/>
          </p:cNvSpPr>
          <p:nvPr/>
        </p:nvSpPr>
        <p:spPr bwMode="auto">
          <a:xfrm>
            <a:off x="3352800" y="4267200"/>
            <a:ext cx="1752600" cy="304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Protocols</a:t>
            </a:r>
          </a:p>
        </p:txBody>
      </p:sp>
      <p:sp>
        <p:nvSpPr>
          <p:cNvPr id="37903" name="Rectangle 17"/>
          <p:cNvSpPr>
            <a:spLocks noChangeArrowheads="1"/>
          </p:cNvSpPr>
          <p:nvPr/>
        </p:nvSpPr>
        <p:spPr bwMode="auto">
          <a:xfrm>
            <a:off x="5181600" y="3657600"/>
            <a:ext cx="3429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Multiple Monitors &amp; touch </a:t>
            </a:r>
            <a:r>
              <a:rPr lang="en-US" sz="1600" dirty="0">
                <a:solidFill>
                  <a:schemeClr val="bg1"/>
                </a:solidFill>
              </a:rPr>
              <a:t>screens</a:t>
            </a:r>
          </a:p>
        </p:txBody>
      </p:sp>
      <p:sp>
        <p:nvSpPr>
          <p:cNvPr id="37904" name="Rectangle 18"/>
          <p:cNvSpPr>
            <a:spLocks noChangeArrowheads="1"/>
          </p:cNvSpPr>
          <p:nvPr/>
        </p:nvSpPr>
        <p:spPr bwMode="auto">
          <a:xfrm>
            <a:off x="5181600" y="2590800"/>
            <a:ext cx="3429000" cy="5334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automated client failover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between terminal servers</a:t>
            </a:r>
          </a:p>
        </p:txBody>
      </p:sp>
      <p:pic>
        <p:nvPicPr>
          <p:cNvPr id="37905" name="Picture 19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6" name="Picture 20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7" name="Picture 21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Picture 22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387975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9" name="Picture 23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387975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0" name="Picture 24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9" name="Picture 26" descr="sonymoni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992007"/>
            <a:ext cx="1175657" cy="88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7" name="Picture 29" descr="sonymoni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992007"/>
            <a:ext cx="1175657" cy="88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3" name="Picture 31" descr="casuali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46700"/>
            <a:ext cx="12954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14" name="AutoShape 32"/>
          <p:cNvSpPr>
            <a:spLocks noChangeArrowheads="1"/>
          </p:cNvSpPr>
          <p:nvPr/>
        </p:nvSpPr>
        <p:spPr bwMode="auto">
          <a:xfrm>
            <a:off x="3276600" y="4959350"/>
            <a:ext cx="1905000" cy="685800"/>
          </a:xfrm>
          <a:prstGeom prst="leftRightArrow">
            <a:avLst>
              <a:gd name="adj1" fmla="val 50000"/>
              <a:gd name="adj2" fmla="val 5555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protocol</a:t>
            </a:r>
          </a:p>
        </p:txBody>
      </p:sp>
      <p:sp>
        <p:nvSpPr>
          <p:cNvPr id="40" name="Parallelogram 39"/>
          <p:cNvSpPr/>
          <p:nvPr/>
        </p:nvSpPr>
        <p:spPr>
          <a:xfrm flipH="1">
            <a:off x="5550353" y="5086350"/>
            <a:ext cx="742950" cy="558800"/>
          </a:xfrm>
          <a:prstGeom prst="parallelogram">
            <a:avLst>
              <a:gd name="adj" fmla="val 966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arallelogram 40"/>
          <p:cNvSpPr/>
          <p:nvPr/>
        </p:nvSpPr>
        <p:spPr>
          <a:xfrm flipH="1">
            <a:off x="7226753" y="5086350"/>
            <a:ext cx="742950" cy="558800"/>
          </a:xfrm>
          <a:prstGeom prst="parallelogram">
            <a:avLst>
              <a:gd name="adj" fmla="val 966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ThinManager_50_XLi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669992" y="5129748"/>
            <a:ext cx="503671" cy="472003"/>
          </a:xfrm>
          <a:prstGeom prst="rect">
            <a:avLst/>
          </a:prstGeom>
        </p:spPr>
      </p:pic>
      <p:pic>
        <p:nvPicPr>
          <p:cNvPr id="42" name="Picture 41" descr="ThinManager_50_XLi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7346392" y="5129747"/>
            <a:ext cx="503671" cy="472003"/>
          </a:xfrm>
          <a:prstGeom prst="rect">
            <a:avLst/>
          </a:prstGeom>
        </p:spPr>
      </p:pic>
      <p:pic>
        <p:nvPicPr>
          <p:cNvPr id="43" name="Picture 36" descr="http://www.thinmanager.com/complist/images/hp57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345" y="4916029"/>
            <a:ext cx="778736" cy="111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6" descr="http://www.thinmanager.com/complist/images/hp57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346" y="4959350"/>
            <a:ext cx="778736" cy="111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3713795" y="955183"/>
            <a:ext cx="1620957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bg1"/>
                </a:solidFill>
              </a:rPr>
              <a:t>ThinManager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Umbrella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504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Freeform 3"/>
          <p:cNvSpPr>
            <a:spLocks/>
          </p:cNvSpPr>
          <p:nvPr/>
        </p:nvSpPr>
        <p:spPr bwMode="auto">
          <a:xfrm>
            <a:off x="533400" y="685800"/>
            <a:ext cx="8153400" cy="1143000"/>
          </a:xfrm>
          <a:custGeom>
            <a:avLst/>
            <a:gdLst>
              <a:gd name="T0" fmla="*/ 0 w 5136"/>
              <a:gd name="T1" fmla="*/ 2147483647 h 240"/>
              <a:gd name="T2" fmla="*/ 2147483647 w 5136"/>
              <a:gd name="T3" fmla="*/ 2147483647 h 240"/>
              <a:gd name="T4" fmla="*/ 2147483647 w 5136"/>
              <a:gd name="T5" fmla="*/ 0 h 240"/>
              <a:gd name="T6" fmla="*/ 0 w 5136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  <a:gd name="T12" fmla="*/ 0 w 5136"/>
              <a:gd name="T13" fmla="*/ 0 h 240"/>
              <a:gd name="T14" fmla="*/ 5136 w 5136"/>
              <a:gd name="T15" fmla="*/ 240 h 2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36" h="240">
                <a:moveTo>
                  <a:pt x="0" y="240"/>
                </a:moveTo>
                <a:lnTo>
                  <a:pt x="5136" y="240"/>
                </a:lnTo>
                <a:lnTo>
                  <a:pt x="2544" y="0"/>
                </a:lnTo>
                <a:lnTo>
                  <a:pt x="0" y="24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533400" y="4267200"/>
            <a:ext cx="2743200" cy="304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Terminal Servers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5181600" y="4267200"/>
            <a:ext cx="3429000" cy="304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Thin Clients</a:t>
            </a:r>
          </a:p>
        </p:txBody>
      </p:sp>
      <p:sp>
        <p:nvSpPr>
          <p:cNvPr id="37921" name="Text Box 7"/>
          <p:cNvSpPr txBox="1">
            <a:spLocks noChangeArrowheads="1"/>
          </p:cNvSpPr>
          <p:nvPr/>
        </p:nvSpPr>
        <p:spPr bwMode="auto">
          <a:xfrm>
            <a:off x="3527425" y="997040"/>
            <a:ext cx="2089150" cy="457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/>
              <a:t>ThinManager</a:t>
            </a:r>
          </a:p>
        </p:txBody>
      </p:sp>
      <p:sp>
        <p:nvSpPr>
          <p:cNvPr id="37895" name="Text Box 9"/>
          <p:cNvSpPr txBox="1">
            <a:spLocks noChangeArrowheads="1"/>
          </p:cNvSpPr>
          <p:nvPr/>
        </p:nvSpPr>
        <p:spPr bwMode="auto">
          <a:xfrm>
            <a:off x="2547938" y="1371600"/>
            <a:ext cx="4081462" cy="336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>
                <a:solidFill>
                  <a:schemeClr val="bg1"/>
                </a:solidFill>
              </a:rPr>
              <a:t>Thin client “System Management Software”</a:t>
            </a:r>
          </a:p>
        </p:txBody>
      </p:sp>
      <p:sp>
        <p:nvSpPr>
          <p:cNvPr id="37896" name="Rectangle 10"/>
          <p:cNvSpPr>
            <a:spLocks noChangeArrowheads="1"/>
          </p:cNvSpPr>
          <p:nvPr/>
        </p:nvSpPr>
        <p:spPr bwMode="auto">
          <a:xfrm>
            <a:off x="533400" y="1905000"/>
            <a:ext cx="2743200" cy="838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load balancing, multi-session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and published applications</a:t>
            </a:r>
          </a:p>
        </p:txBody>
      </p:sp>
      <p:sp>
        <p:nvSpPr>
          <p:cNvPr id="37897" name="Rectangle 11"/>
          <p:cNvSpPr>
            <a:spLocks noChangeArrowheads="1"/>
          </p:cNvSpPr>
          <p:nvPr/>
        </p:nvSpPr>
        <p:spPr bwMode="auto">
          <a:xfrm>
            <a:off x="533400" y="2819400"/>
            <a:ext cx="27432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terminal server session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and process management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37898" name="Rectangle 12"/>
          <p:cNvSpPr>
            <a:spLocks noChangeArrowheads="1"/>
          </p:cNvSpPr>
          <p:nvPr/>
        </p:nvSpPr>
        <p:spPr bwMode="auto">
          <a:xfrm>
            <a:off x="533400" y="3505200"/>
            <a:ext cx="27432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grouped access to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terminal servers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37899" name="Rectangle 13"/>
          <p:cNvSpPr>
            <a:spLocks noChangeArrowheads="1"/>
          </p:cNvSpPr>
          <p:nvPr/>
        </p:nvSpPr>
        <p:spPr bwMode="auto">
          <a:xfrm>
            <a:off x="5181600" y="1905000"/>
            <a:ext cx="34290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supports remote </a:t>
            </a:r>
            <a:r>
              <a:rPr lang="en-US" sz="1600" dirty="0" smtClean="0">
                <a:solidFill>
                  <a:schemeClr val="bg1"/>
                </a:solidFill>
              </a:rPr>
              <a:t>“device” and </a:t>
            </a:r>
            <a:r>
              <a:rPr lang="en-US" sz="1600" dirty="0">
                <a:solidFill>
                  <a:schemeClr val="bg1"/>
                </a:solidFill>
              </a:rPr>
              <a:t>session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management of thin and fat clients</a:t>
            </a:r>
          </a:p>
        </p:txBody>
      </p:sp>
      <p:sp>
        <p:nvSpPr>
          <p:cNvPr id="37900" name="Rectangle 14"/>
          <p:cNvSpPr>
            <a:spLocks noChangeArrowheads="1"/>
          </p:cNvSpPr>
          <p:nvPr/>
        </p:nvSpPr>
        <p:spPr bwMode="auto">
          <a:xfrm>
            <a:off x="3352800" y="1905000"/>
            <a:ext cx="1752600" cy="2209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ICA and RDP</a:t>
            </a:r>
          </a:p>
          <a:p>
            <a:pPr algn="ctr"/>
            <a:endParaRPr lang="en-US" sz="1600">
              <a:solidFill>
                <a:schemeClr val="bg1"/>
              </a:solidFill>
            </a:endParaRPr>
          </a:p>
          <a:p>
            <a:pPr algn="ctr"/>
            <a:r>
              <a:rPr lang="en-US" sz="1600">
                <a:solidFill>
                  <a:schemeClr val="bg1"/>
                </a:solidFill>
              </a:rPr>
              <a:t>Includes:</a:t>
            </a:r>
          </a:p>
          <a:p>
            <a:pPr algn="ctr">
              <a:buFontTx/>
              <a:buChar char="•"/>
            </a:pPr>
            <a:r>
              <a:rPr lang="en-US" sz="1600">
                <a:solidFill>
                  <a:schemeClr val="bg1"/>
                </a:solidFill>
              </a:rPr>
              <a:t> high resolution</a:t>
            </a:r>
          </a:p>
          <a:p>
            <a:pPr algn="ctr">
              <a:buFontTx/>
              <a:buChar char="•"/>
            </a:pPr>
            <a:r>
              <a:rPr lang="en-US" sz="1600">
                <a:solidFill>
                  <a:schemeClr val="bg1"/>
                </a:solidFill>
              </a:rPr>
              <a:t> COM ports</a:t>
            </a:r>
          </a:p>
          <a:p>
            <a:pPr algn="ctr">
              <a:buFontTx/>
              <a:buChar char="•"/>
            </a:pPr>
            <a:r>
              <a:rPr lang="en-US" sz="1600">
                <a:solidFill>
                  <a:schemeClr val="bg1"/>
                </a:solidFill>
              </a:rPr>
              <a:t> sound</a:t>
            </a:r>
          </a:p>
          <a:p>
            <a:pPr algn="ctr"/>
            <a:endParaRPr lang="en-US" sz="1600">
              <a:solidFill>
                <a:schemeClr val="bg1"/>
              </a:solidFill>
            </a:endParaRPr>
          </a:p>
          <a:p>
            <a:pPr algn="ctr"/>
            <a:r>
              <a:rPr lang="en-US" sz="1200">
                <a:solidFill>
                  <a:schemeClr val="bg1"/>
                </a:solidFill>
              </a:rPr>
              <a:t>* under Windows 2003</a:t>
            </a:r>
          </a:p>
        </p:txBody>
      </p:sp>
      <p:sp>
        <p:nvSpPr>
          <p:cNvPr id="37901" name="Rectangle 15"/>
          <p:cNvSpPr>
            <a:spLocks noChangeArrowheads="1"/>
          </p:cNvSpPr>
          <p:nvPr/>
        </p:nvSpPr>
        <p:spPr bwMode="auto">
          <a:xfrm>
            <a:off x="5181600" y="3200400"/>
            <a:ext cx="3429000" cy="38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client shadowing</a:t>
            </a:r>
          </a:p>
        </p:txBody>
      </p:sp>
      <p:sp>
        <p:nvSpPr>
          <p:cNvPr id="37902" name="Rectangle 16"/>
          <p:cNvSpPr>
            <a:spLocks noChangeArrowheads="1"/>
          </p:cNvSpPr>
          <p:nvPr/>
        </p:nvSpPr>
        <p:spPr bwMode="auto">
          <a:xfrm>
            <a:off x="3352800" y="4267200"/>
            <a:ext cx="1752600" cy="3048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Protocols</a:t>
            </a:r>
          </a:p>
        </p:txBody>
      </p:sp>
      <p:sp>
        <p:nvSpPr>
          <p:cNvPr id="37903" name="Rectangle 17"/>
          <p:cNvSpPr>
            <a:spLocks noChangeArrowheads="1"/>
          </p:cNvSpPr>
          <p:nvPr/>
        </p:nvSpPr>
        <p:spPr bwMode="auto">
          <a:xfrm>
            <a:off x="5181600" y="3657600"/>
            <a:ext cx="3429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Multiple Monitors &amp; touch </a:t>
            </a:r>
            <a:r>
              <a:rPr lang="en-US" sz="1600" dirty="0">
                <a:solidFill>
                  <a:schemeClr val="bg1"/>
                </a:solidFill>
              </a:rPr>
              <a:t>screens</a:t>
            </a:r>
          </a:p>
        </p:txBody>
      </p:sp>
      <p:sp>
        <p:nvSpPr>
          <p:cNvPr id="37904" name="Rectangle 18"/>
          <p:cNvSpPr>
            <a:spLocks noChangeArrowheads="1"/>
          </p:cNvSpPr>
          <p:nvPr/>
        </p:nvSpPr>
        <p:spPr bwMode="auto">
          <a:xfrm>
            <a:off x="5181600" y="2590800"/>
            <a:ext cx="3429000" cy="5334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automated client failover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between terminal servers</a:t>
            </a:r>
          </a:p>
        </p:txBody>
      </p:sp>
      <p:pic>
        <p:nvPicPr>
          <p:cNvPr id="37905" name="Picture 19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6" name="Picture 20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7" name="Picture 21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Picture 22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387975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9" name="Picture 23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387975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0" name="Picture 24" descr="dellpowere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30750"/>
            <a:ext cx="685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9" name="Picture 26" descr="sonymoni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992007"/>
            <a:ext cx="1175657" cy="88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7" name="Picture 29" descr="sonymoni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992007"/>
            <a:ext cx="1175657" cy="88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3" name="Picture 31" descr="casuali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46700"/>
            <a:ext cx="12954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14" name="AutoShape 32"/>
          <p:cNvSpPr>
            <a:spLocks noChangeArrowheads="1"/>
          </p:cNvSpPr>
          <p:nvPr/>
        </p:nvSpPr>
        <p:spPr bwMode="auto">
          <a:xfrm>
            <a:off x="3276600" y="4959350"/>
            <a:ext cx="1905000" cy="685800"/>
          </a:xfrm>
          <a:prstGeom prst="leftRightArrow">
            <a:avLst>
              <a:gd name="adj1" fmla="val 50000"/>
              <a:gd name="adj2" fmla="val 5555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protocol</a:t>
            </a:r>
          </a:p>
        </p:txBody>
      </p:sp>
      <p:sp>
        <p:nvSpPr>
          <p:cNvPr id="40" name="Parallelogram 39"/>
          <p:cNvSpPr/>
          <p:nvPr/>
        </p:nvSpPr>
        <p:spPr>
          <a:xfrm flipH="1">
            <a:off x="5550353" y="5086350"/>
            <a:ext cx="742950" cy="558800"/>
          </a:xfrm>
          <a:prstGeom prst="parallelogram">
            <a:avLst>
              <a:gd name="adj" fmla="val 966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arallelogram 40"/>
          <p:cNvSpPr/>
          <p:nvPr/>
        </p:nvSpPr>
        <p:spPr>
          <a:xfrm flipH="1">
            <a:off x="7226753" y="5086350"/>
            <a:ext cx="742950" cy="558800"/>
          </a:xfrm>
          <a:prstGeom prst="parallelogram">
            <a:avLst>
              <a:gd name="adj" fmla="val 966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ThinManager_50_XLi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669992" y="5129748"/>
            <a:ext cx="503671" cy="472003"/>
          </a:xfrm>
          <a:prstGeom prst="rect">
            <a:avLst/>
          </a:prstGeom>
        </p:spPr>
      </p:pic>
      <p:pic>
        <p:nvPicPr>
          <p:cNvPr id="42" name="Picture 41" descr="ThinManager_50_XLi.ai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7346392" y="5129747"/>
            <a:ext cx="503671" cy="472003"/>
          </a:xfrm>
          <a:prstGeom prst="rect">
            <a:avLst/>
          </a:prstGeom>
        </p:spPr>
      </p:pic>
      <p:pic>
        <p:nvPicPr>
          <p:cNvPr id="43" name="Picture 36" descr="http://www.thinmanager.com/complist/images/hp57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345" y="4916029"/>
            <a:ext cx="778736" cy="111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6" descr="http://www.thinmanager.com/complist/images/hp57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346" y="4959350"/>
            <a:ext cx="778736" cy="111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3713795" y="955183"/>
            <a:ext cx="1620957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bg1"/>
                </a:solidFill>
              </a:rPr>
              <a:t>ThinManager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Citrix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43249" y="1828800"/>
            <a:ext cx="4738352" cy="2400300"/>
          </a:xfrm>
          <a:prstGeom prst="rect">
            <a:avLst/>
          </a:prstGeom>
          <a:solidFill>
            <a:srgbClr val="FF0000">
              <a:alpha val="34902"/>
            </a:srgbClr>
          </a:solidFill>
          <a:ln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4041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/>
              <a:t>Platform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6159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6312" y="3651361"/>
            <a:ext cx="2902804" cy="24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Display Servers (aka Sources)</a:t>
            </a:r>
          </a:p>
        </p:txBody>
      </p:sp>
      <p:sp>
        <p:nvSpPr>
          <p:cNvPr id="9229" name="TextBox 13"/>
          <p:cNvSpPr txBox="1">
            <a:spLocks noChangeArrowheads="1"/>
          </p:cNvSpPr>
          <p:nvPr/>
        </p:nvSpPr>
        <p:spPr bwMode="auto">
          <a:xfrm>
            <a:off x="4724400" y="374471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/>
              <a:t>VM Display Server</a:t>
            </a:r>
          </a:p>
          <a:p>
            <a:pPr algn="ctr" eaLnBrk="1" hangingPunct="1"/>
            <a:r>
              <a:rPr lang="en-US"/>
              <a:t>VMware Server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25264" y="3651362"/>
            <a:ext cx="2902804" cy="2493179"/>
            <a:chOff x="1425264" y="3651362"/>
            <a:chExt cx="2902804" cy="2493179"/>
          </a:xfrm>
        </p:grpSpPr>
        <p:pic>
          <p:nvPicPr>
            <p:cNvPr id="79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264" y="3651362"/>
              <a:ext cx="2902804" cy="249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TextBox 11"/>
            <p:cNvSpPr txBox="1">
              <a:spLocks noChangeArrowheads="1"/>
            </p:cNvSpPr>
            <p:nvPr/>
          </p:nvSpPr>
          <p:spPr bwMode="auto">
            <a:xfrm>
              <a:off x="1524000" y="3744710"/>
              <a:ext cx="27432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Video Display Server:</a:t>
              </a:r>
            </a:p>
            <a:p>
              <a:pPr algn="ctr" eaLnBrk="1" hangingPunct="1"/>
              <a:r>
                <a:rPr lang="en-US"/>
                <a:t>IP Cameras</a:t>
              </a:r>
            </a:p>
          </p:txBody>
        </p:sp>
        <p:pic>
          <p:nvPicPr>
            <p:cNvPr id="72" name="Picture 71" descr="ip_camera_right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2000723" y="4745967"/>
              <a:ext cx="750472" cy="966126"/>
            </a:xfrm>
            <a:prstGeom prst="rect">
              <a:avLst/>
            </a:prstGeom>
          </p:spPr>
        </p:pic>
        <p:pic>
          <p:nvPicPr>
            <p:cNvPr id="73" name="Picture 72" descr="ip_camera_right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2971800" y="4745967"/>
              <a:ext cx="750472" cy="966126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425264" y="1147452"/>
            <a:ext cx="2902804" cy="2493179"/>
            <a:chOff x="1425264" y="1147452"/>
            <a:chExt cx="2902804" cy="2493179"/>
          </a:xfrm>
        </p:grpSpPr>
        <p:pic>
          <p:nvPicPr>
            <p:cNvPr id="9219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264" y="1147452"/>
              <a:ext cx="2902804" cy="249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5" name="TextBox 9"/>
            <p:cNvSpPr txBox="1">
              <a:spLocks noChangeArrowheads="1"/>
            </p:cNvSpPr>
            <p:nvPr/>
          </p:nvSpPr>
          <p:spPr bwMode="auto">
            <a:xfrm>
              <a:off x="1524000" y="1221348"/>
              <a:ext cx="274320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Terminal Server Display Server:</a:t>
              </a:r>
            </a:p>
            <a:p>
              <a:pPr algn="ctr" eaLnBrk="1" hangingPunct="1"/>
              <a:r>
                <a:rPr lang="en-US"/>
                <a:t>Terminal Servers</a:t>
              </a:r>
            </a:p>
          </p:txBody>
        </p:sp>
        <p:pic>
          <p:nvPicPr>
            <p:cNvPr id="74" name="Picture 73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2199282" y="2262468"/>
              <a:ext cx="644997" cy="921424"/>
            </a:xfrm>
            <a:prstGeom prst="rect">
              <a:avLst/>
            </a:prstGeom>
          </p:spPr>
        </p:pic>
        <p:pic>
          <p:nvPicPr>
            <p:cNvPr id="75" name="Picture 74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2573101" y="2414868"/>
              <a:ext cx="644997" cy="921424"/>
            </a:xfrm>
            <a:prstGeom prst="rect">
              <a:avLst/>
            </a:prstGeom>
          </p:spPr>
        </p:pic>
        <p:pic>
          <p:nvPicPr>
            <p:cNvPr id="76" name="Picture 75" descr="server_gray_3D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2928732" y="2590417"/>
              <a:ext cx="644997" cy="921424"/>
            </a:xfrm>
            <a:prstGeom prst="rect">
              <a:avLst/>
            </a:prstGeom>
          </p:spPr>
        </p:pic>
      </p:grpSp>
      <p:pic>
        <p:nvPicPr>
          <p:cNvPr id="77" name="Picture 76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5598947" y="4527472"/>
            <a:ext cx="986783" cy="140969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616312" y="1147452"/>
            <a:ext cx="2902804" cy="2493179"/>
            <a:chOff x="4616312" y="1147452"/>
            <a:chExt cx="2902804" cy="2493179"/>
          </a:xfrm>
        </p:grpSpPr>
        <p:pic>
          <p:nvPicPr>
            <p:cNvPr id="78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312" y="1147452"/>
              <a:ext cx="2902804" cy="249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TextBox 10"/>
            <p:cNvSpPr txBox="1">
              <a:spLocks noChangeArrowheads="1"/>
            </p:cNvSpPr>
            <p:nvPr/>
          </p:nvSpPr>
          <p:spPr bwMode="auto">
            <a:xfrm>
              <a:off x="4724400" y="1221348"/>
              <a:ext cx="27432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Shadow Display Server:</a:t>
              </a:r>
            </a:p>
            <a:p>
              <a:pPr algn="ctr" eaLnBrk="1" hangingPunct="1"/>
              <a:r>
                <a:rPr lang="en-US"/>
                <a:t>ThinManager-Ready terminals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072501" y="2419799"/>
              <a:ext cx="879302" cy="1020816"/>
              <a:chOff x="5628058" y="2394041"/>
              <a:chExt cx="879302" cy="1020816"/>
            </a:xfrm>
          </p:grpSpPr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28058" y="2394041"/>
                <a:ext cx="879302" cy="722127"/>
              </a:xfrm>
              <a:prstGeom prst="rect">
                <a:avLst/>
              </a:prstGeom>
            </p:spPr>
          </p:pic>
          <p:pic>
            <p:nvPicPr>
              <p:cNvPr id="88" name="Picture 87" descr="thin_client_gray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8"/>
                  <a:stretch>
                    <a:fillRect/>
                  </a:stretch>
                </p:blipFill>
              </mc:Choice>
              <mc:Fallback>
                <p:blipFill>
                  <a:blip r:embed="rId9"/>
                  <a:stretch>
                    <a:fillRect/>
                  </a:stretch>
                </p:blipFill>
              </mc:Fallback>
            </mc:AlternateContent>
            <p:spPr>
              <a:xfrm>
                <a:off x="5787251" y="3183892"/>
                <a:ext cx="560916" cy="230965"/>
              </a:xfrm>
              <a:prstGeom prst="rect">
                <a:avLst/>
              </a:prstGeom>
            </p:spPr>
          </p:pic>
        </p:grpSp>
        <p:grpSp>
          <p:nvGrpSpPr>
            <p:cNvPr id="92" name="Group 91"/>
            <p:cNvGrpSpPr/>
            <p:nvPr/>
          </p:nvGrpSpPr>
          <p:grpSpPr>
            <a:xfrm>
              <a:off x="6215317" y="2419799"/>
              <a:ext cx="879302" cy="1020816"/>
              <a:chOff x="5628058" y="2394041"/>
              <a:chExt cx="879302" cy="1020816"/>
            </a:xfrm>
          </p:grpSpPr>
          <p:pic>
            <p:nvPicPr>
              <p:cNvPr id="93" name="Picture 9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28058" y="2394041"/>
                <a:ext cx="879302" cy="722127"/>
              </a:xfrm>
              <a:prstGeom prst="rect">
                <a:avLst/>
              </a:prstGeom>
            </p:spPr>
          </p:pic>
          <p:pic>
            <p:nvPicPr>
              <p:cNvPr id="94" name="Picture 93" descr="thin_client_gray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8"/>
                  <a:stretch>
                    <a:fillRect/>
                  </a:stretch>
                </p:blipFill>
              </mc:Choice>
              <mc:Fallback>
                <p:blipFill>
                  <a:blip r:embed="rId9"/>
                  <a:stretch>
                    <a:fillRect/>
                  </a:stretch>
                </p:blipFill>
              </mc:Fallback>
            </mc:AlternateContent>
            <p:spPr>
              <a:xfrm>
                <a:off x="5787251" y="3183892"/>
                <a:ext cx="560916" cy="230965"/>
              </a:xfrm>
              <a:prstGeom prst="rect">
                <a:avLst/>
              </a:prstGeom>
            </p:spPr>
          </p:pic>
        </p:grpSp>
      </p:grpSp>
      <p:sp>
        <p:nvSpPr>
          <p:cNvPr id="4" name="AutoShape 2" descr="data:image/jpg;base64,/9j/4AAQSkZJRgABAQAAAQABAAD/2wCEAAkGBggGBQkIBwgKCQkKDRYODQwMDRoTFBAWHxwtIB8cHh4jJzAqIyUvJR4nJzsvLzI1LCw4LCw9NjAsPjQsLCkBCQoKDQsNGQ4OGTUkHiQ1NTU1NTU1NTU1NTU1NTU1NTU1NTU1NTU1NTU1NTU1NTU1NTU1Mi01NDU1LDU1NDUvNf/AABEIACgAKAMBIgACEQEDEQH/xAAaAAACAwEBAAAAAAAAAAAAAAAABQIDBAYH/8QALBAAAQMDAwIDCQEAAAAAAAAAAgEDBAAFEQYSIRNRBzFxIkFCUmGBscHRFP/EABkBAAIDAQAAAAAAAAAAAAAAAAMFAQIEBv/EACURAAICAgEEAAcAAAAAAAAAAAECAxEABBITITFBBSJCUWGBwf/aAAwDAQACEQMRAD8A9AR1i428JUtnrOOGXJEvCZ8kpJdLtY7c4rL8UQcVMpwtV3C4nA0S26waC6BEqZ5+KoRyiajtCSJzRB0j2qoFjC/Ra5bbm2Bsu7OwhDcTxPcZviWMxqABzIvvmWwyor8KXLksK4Ledglxxnhaypq21HnEDciLjKItXRSik3cY9vyrOwVRVLdzSi36XuRRsC2HmvxpTqORNmWjIVFCvR/eV4NBAGEYYkm/ebp+oisU+FcIAnGaUhI2xXhwVX3p6UUu160saPFYVUU2gASwuUzRWrQt4zyN0SLwG/SyDiKsA1j56xxJNsCTOlq2JGu0E+ndKgDEcYZRIl1w2aqpCraLnjFU6lTfo+MnOFcJFx60mscBkrzHEUXku9Alil2uqARxB8V9u+FRoIOnyUksPN5OPCeauCwYBOKmUFSAc8L71rfqeA/YZTLDFyddVxFVciiYxQ3qF6wX2cEZpDVzCcljFNg/z6wgqh5YkMrnvt/qUun2HBinni+T6moG/wC9sLRjaSGGQg+hecNqC2XRhiPIuPU6Lqbm8459aK6fxJ9izRW92emIBnvjCUU3+G7C7ERZAAASBWL9pWVxzJJr3lWpJ9y05iBLtxOMtOFscJPZNM5z2pS34hSmFy1bgAvLcKAi/iiiiHShclzdnz3OXG5MgCCqHjsMwRNRE3fRuT0UXNq56Jrnd60+LxTc522hBz8pCn6ooqJvh0EyBHBoCqs4IbUgYv7P4yoZVy8Rp0WDGtTzUfqj1n85EBzleftRRRUQQR6idKEUMszmU8n85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g;base64,/9j/4AAQSkZJRgABAQAAAQABAAD/2wCEAAkGBggGBQkIBwgKCQkKDRYODQwMDRoTFBAWHxwtIB8cHh4jJzAqIyUvJR4nJzsvLzI1LCw4LCw9NjAsPjQsLCkBCQoKDQsNGQ4OGTUkHiQ1NTU1NTU1NTU1NTU1NTU1NTU1NTU1NTU1NTU1NTU1NTU1NTU1Mi01NDU1LDU1NDUvNf/AABEIACgAKAMBIgACEQEDEQH/xAAaAAACAwEBAAAAAAAAAAAAAAAABQIDBAYH/8QALBAAAQMDAwIDCQEAAAAAAAAAAgEDBAAFEQYSIRNRBzFxIkFCUmGBscHRFP/EABkBAAIDAQAAAAAAAAAAAAAAAAMFAQIEBv/EACURAAICAgEEAAcAAAAAAAAAAAECAxEABBITITFBBSJCUWGBwf/aAAwDAQACEQMRAD8A9AR1i428JUtnrOOGXJEvCZ8kpJdLtY7c4rL8UQcVMpwtV3C4nA0S26waC6BEqZ5+KoRyiajtCSJzRB0j2qoFjC/Ra5bbm2Bsu7OwhDcTxPcZviWMxqABzIvvmWwyor8KXLksK4Ledglxxnhaypq21HnEDciLjKItXRSik3cY9vyrOwVRVLdzSi36XuRRsC2HmvxpTqORNmWjIVFCvR/eV4NBAGEYYkm/ebp+oisU+FcIAnGaUhI2xXhwVX3p6UUu160saPFYVUU2gASwuUzRWrQt4zyN0SLwG/SyDiKsA1j56xxJNsCTOlq2JGu0E+ndKgDEcYZRIl1w2aqpCraLnjFU6lTfo+MnOFcJFx60mscBkrzHEUXku9Alil2uqARxB8V9u+FRoIOnyUksPN5OPCeauCwYBOKmUFSAc8L71rfqeA/YZTLDFyddVxFVciiYxQ3qF6wX2cEZpDVzCcljFNg/z6wgqh5YkMrnvt/qUun2HBinni+T6moG/wC9sLRjaSGGQg+hecNqC2XRhiPIuPU6Lqbm8459aK6fxJ9izRW92emIBnvjCUU3+G7C7ERZAAASBWL9pWVxzJJr3lWpJ9y05iBLtxOMtOFscJPZNM5z2pS34hSmFy1bgAvLcKAi/iiiiHShclzdnz3OXG5MgCCqHjsMwRNRE3fRuT0UXNq56Jrnd60+LxTc522hBz8pCn6ooqJvh0EyBHBoCqs4IbUgYv7P4yoZVy8Rp0WDGtTzUfqj1n85EBzleftRRRUQQR6idKEUMszmU8n85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359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Client</a:t>
            </a:r>
            <a:endParaRPr lang="en-US" dirty="0"/>
          </a:p>
        </p:txBody>
      </p:sp>
      <p:sp>
        <p:nvSpPr>
          <p:cNvPr id="20" name="Curved Down Arrow 19"/>
          <p:cNvSpPr/>
          <p:nvPr/>
        </p:nvSpPr>
        <p:spPr>
          <a:xfrm flipH="1" flipV="1">
            <a:off x="4174214" y="4374965"/>
            <a:ext cx="1027226" cy="628503"/>
          </a:xfrm>
          <a:prstGeom prst="curved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 descr="server_gray_3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020080" y="2187026"/>
            <a:ext cx="2115497" cy="3022139"/>
          </a:xfrm>
          <a:prstGeom prst="rect">
            <a:avLst/>
          </a:prstGeom>
        </p:spPr>
      </p:pic>
      <p:sp>
        <p:nvSpPr>
          <p:cNvPr id="22" name="Freeform 21"/>
          <p:cNvSpPr/>
          <p:nvPr/>
        </p:nvSpPr>
        <p:spPr>
          <a:xfrm>
            <a:off x="3084082" y="3582066"/>
            <a:ext cx="909638" cy="1509713"/>
          </a:xfrm>
          <a:custGeom>
            <a:avLst/>
            <a:gdLst>
              <a:gd name="connsiteX0" fmla="*/ 0 w 909638"/>
              <a:gd name="connsiteY0" fmla="*/ 1509713 h 1509713"/>
              <a:gd name="connsiteX1" fmla="*/ 866775 w 909638"/>
              <a:gd name="connsiteY1" fmla="*/ 685800 h 1509713"/>
              <a:gd name="connsiteX2" fmla="*/ 909638 w 909638"/>
              <a:gd name="connsiteY2" fmla="*/ 0 h 1509713"/>
              <a:gd name="connsiteX3" fmla="*/ 14288 w 909638"/>
              <a:gd name="connsiteY3" fmla="*/ 762000 h 1509713"/>
              <a:gd name="connsiteX4" fmla="*/ 0 w 909638"/>
              <a:gd name="connsiteY4" fmla="*/ 1509713 h 150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638" h="1509713">
                <a:moveTo>
                  <a:pt x="0" y="1509713"/>
                </a:moveTo>
                <a:lnTo>
                  <a:pt x="866775" y="685800"/>
                </a:lnTo>
                <a:lnTo>
                  <a:pt x="909638" y="0"/>
                </a:lnTo>
                <a:lnTo>
                  <a:pt x="14288" y="762000"/>
                </a:lnTo>
                <a:lnTo>
                  <a:pt x="0" y="1509713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endCxn id="49" idx="1"/>
          </p:cNvCxnSpPr>
          <p:nvPr/>
        </p:nvCxnSpPr>
        <p:spPr bwMode="auto">
          <a:xfrm>
            <a:off x="3654812" y="4261856"/>
            <a:ext cx="2070109" cy="0"/>
          </a:xfrm>
          <a:prstGeom prst="straightConnector1">
            <a:avLst/>
          </a:prstGeom>
          <a:ln w="63500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urved Down Arrow 18"/>
          <p:cNvSpPr/>
          <p:nvPr/>
        </p:nvSpPr>
        <p:spPr>
          <a:xfrm>
            <a:off x="4256717" y="3533363"/>
            <a:ext cx="1027226" cy="628503"/>
          </a:xfrm>
          <a:prstGeom prst="curved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80286" y="2713065"/>
            <a:ext cx="994503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Terminal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Server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Session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3538900" y="3582066"/>
            <a:ext cx="0" cy="3202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 bwMode="auto">
          <a:xfrm>
            <a:off x="5724921" y="3723289"/>
            <a:ext cx="1538762" cy="1077133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dirty="0" smtClean="0"/>
              <a:t>Display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166564" y="3164031"/>
            <a:ext cx="1146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97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1128</Words>
  <Application>Microsoft Macintosh PowerPoint</Application>
  <PresentationFormat>On-screen Show (4:3)</PresentationFormat>
  <Paragraphs>387</Paragraphs>
  <Slides>49</Slides>
  <Notes>19</Notes>
  <HiddenSlides>0</HiddenSlides>
  <MMClips>0</MMClips>
  <ScaleCrop>false</ScaleCrop>
  <HeadingPairs>
    <vt:vector size="4" baseType="variant">
      <vt:variant>
        <vt:lpstr>Design Template</vt:lpstr>
      </vt:variant>
      <vt:variant>
        <vt:i4>5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Office Theme</vt:lpstr>
      <vt:lpstr>Office Theme</vt:lpstr>
      <vt:lpstr>Office Theme</vt:lpstr>
      <vt:lpstr>Office Theme</vt:lpstr>
      <vt:lpstr>Office Theme</vt:lpstr>
      <vt:lpstr>ThinManager Platform 5</vt:lpstr>
      <vt:lpstr>History of ThinManager®</vt:lpstr>
      <vt:lpstr>The Song Remains the Same</vt:lpstr>
      <vt:lpstr>According to Gartner</vt:lpstr>
      <vt:lpstr>Umbrella</vt:lpstr>
      <vt:lpstr>Citrix</vt:lpstr>
      <vt:lpstr>Platform</vt:lpstr>
      <vt:lpstr>Display Servers (aka Sources)</vt:lpstr>
      <vt:lpstr>Display Client</vt:lpstr>
      <vt:lpstr>Display Linkage to Owner</vt:lpstr>
      <vt:lpstr>Display Layout</vt:lpstr>
      <vt:lpstr>Display Layout Options</vt:lpstr>
      <vt:lpstr>Platform Management Tool</vt:lpstr>
      <vt:lpstr>The Basics</vt:lpstr>
      <vt:lpstr>ThinManager Failover</vt:lpstr>
      <vt:lpstr>ThinManager Failover</vt:lpstr>
      <vt:lpstr>ThinManager Failover</vt:lpstr>
      <vt:lpstr>ThinManager Instant Failover</vt:lpstr>
      <vt:lpstr>ThinManager Instant Failover</vt:lpstr>
      <vt:lpstr>MultiMonitor</vt:lpstr>
      <vt:lpstr>MultiMonitor Screened</vt:lpstr>
      <vt:lpstr>MultiMonitor Spanned</vt:lpstr>
      <vt:lpstr>MultiMonitor specifications</vt:lpstr>
      <vt:lpstr>IP Cameras</vt:lpstr>
      <vt:lpstr>Camera Overlays</vt:lpstr>
      <vt:lpstr>Full Screen Overlay</vt:lpstr>
      <vt:lpstr>Custom Overlay</vt:lpstr>
      <vt:lpstr>IP Camera – Tiled Overlays</vt:lpstr>
      <vt:lpstr>Display Client with Custom Overlay</vt:lpstr>
      <vt:lpstr>Cropping</vt:lpstr>
      <vt:lpstr>Scaling</vt:lpstr>
      <vt:lpstr>Scaled and cropped</vt:lpstr>
      <vt:lpstr>No Scaling, Crop and Fill</vt:lpstr>
      <vt:lpstr>Additional Camera Features</vt:lpstr>
      <vt:lpstr>TermSecure</vt:lpstr>
      <vt:lpstr>TermSecure</vt:lpstr>
      <vt:lpstr>VMware</vt:lpstr>
      <vt:lpstr>VMware component relationships</vt:lpstr>
      <vt:lpstr>vSphere information in ThinManager</vt:lpstr>
      <vt:lpstr>Vmware Terminal Server image</vt:lpstr>
      <vt:lpstr>Vmware Workstation image</vt:lpstr>
      <vt:lpstr>iPhone &amp; iPad</vt:lpstr>
      <vt:lpstr>ThinManager Mobile</vt:lpstr>
      <vt:lpstr>XLi Compatibility</vt:lpstr>
      <vt:lpstr>PXE Boot adds more hardware</vt:lpstr>
      <vt:lpstr>Wyse, HP &amp; more</vt:lpstr>
      <vt:lpstr>XLi Includes All Major Components</vt:lpstr>
      <vt:lpstr>Standard &amp; XLi Licensing</vt:lpstr>
      <vt:lpstr>Thank You</vt:lpstr>
    </vt:vector>
  </TitlesOfParts>
  <Company>ACP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Kevin West</dc:creator>
  <cp:lastModifiedBy>Tom Jordan</cp:lastModifiedBy>
  <cp:revision>41</cp:revision>
  <dcterms:created xsi:type="dcterms:W3CDTF">2011-09-16T15:46:46Z</dcterms:created>
  <dcterms:modified xsi:type="dcterms:W3CDTF">2011-09-16T16:07:29Z</dcterms:modified>
</cp:coreProperties>
</file>